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5" r:id="rId2"/>
    <p:sldId id="282" r:id="rId3"/>
    <p:sldId id="289" r:id="rId4"/>
    <p:sldId id="288" r:id="rId5"/>
    <p:sldId id="283" r:id="rId6"/>
    <p:sldId id="284" r:id="rId7"/>
    <p:sldId id="287" r:id="rId8"/>
    <p:sldId id="286" r:id="rId9"/>
    <p:sldId id="290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293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292" r:id="rId40"/>
    <p:sldId id="310" r:id="rId41"/>
    <p:sldId id="311" r:id="rId42"/>
    <p:sldId id="312" r:id="rId43"/>
    <p:sldId id="313" r:id="rId44"/>
    <p:sldId id="315" r:id="rId45"/>
    <p:sldId id="291" r:id="rId46"/>
    <p:sldId id="31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Brewer\Documents\2018%20WRAP\Monitoring%20subcommittee\20180626%20YOSE1%20RHRIII%20IMPROVE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Brewer\Documents\AWMA\2018\YELL%20data%20for%20glidepath%20most%20impaired%20days_Apri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oret\AppData\Local\Microsoft\Windows\Temporary%20Internet%20Files\Content.Outlook\G50A0JLU\hypotehtical_URP_Int_adjusted_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oret\AppData\Local\Microsoft\Windows\Temporary%20Internet%20Files\Content.Outlook\G50A0JLU\hypotehtical_URP_Int_adjusted_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% of MID that change:</a:t>
            </a:r>
            <a:r>
              <a:rPr lang="en-US" sz="1800" baseline="0" dirty="0"/>
              <a:t> EPA proposed vs alternative </a:t>
            </a:r>
            <a:r>
              <a:rPr lang="en-US" sz="1800" baseline="0" dirty="0" smtClean="0"/>
              <a:t>thresholds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91572087971762E-2"/>
          <c:y val="0.12341829224592303"/>
          <c:w val="0.77878439677798894"/>
          <c:h val="0.72607706388494297"/>
        </c:manualLayout>
      </c:layout>
      <c:barChart>
        <c:barDir val="col"/>
        <c:grouping val="clustered"/>
        <c:varyColors val="1"/>
        <c:ser>
          <c:idx val="0"/>
          <c:order val="0"/>
          <c:tx>
            <c:v>Annual Minimum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methods_variation!$B$33:$H$33</c:f>
              <c:numCache>
                <c:formatCode>0%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0.95</c:v>
                </c:pt>
              </c:numCache>
            </c:numRef>
          </c:cat>
          <c:val>
            <c:numRef>
              <c:f>methods_variation!$B$30:$G$30</c:f>
              <c:numCache>
                <c:formatCode>0%</c:formatCode>
                <c:ptCount val="6"/>
                <c:pt idx="0">
                  <c:v>0.18421568627450979</c:v>
                </c:pt>
                <c:pt idx="1">
                  <c:v>0.17931372549019609</c:v>
                </c:pt>
                <c:pt idx="2">
                  <c:v>0.16245098039215686</c:v>
                </c:pt>
                <c:pt idx="3">
                  <c:v>0.12784313725490196</c:v>
                </c:pt>
                <c:pt idx="4">
                  <c:v>6.0882352941176471E-2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1-4217-8F0E-D088CFFEEC0D}"/>
            </c:ext>
          </c:extLst>
        </c:ser>
        <c:ser>
          <c:idx val="1"/>
          <c:order val="1"/>
          <c:tx>
            <c:v>Annual Median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methods_variation!$B$33:$H$33</c:f>
              <c:numCache>
                <c:formatCode>0%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0.95</c:v>
                </c:pt>
              </c:numCache>
            </c:numRef>
          </c:cat>
          <c:val>
            <c:numRef>
              <c:f>methods_variation!$H$30:$M$30</c:f>
              <c:numCache>
                <c:formatCode>0%</c:formatCode>
                <c:ptCount val="6"/>
                <c:pt idx="0">
                  <c:v>0.16950980392156864</c:v>
                </c:pt>
                <c:pt idx="1">
                  <c:v>0.14607843137254903</c:v>
                </c:pt>
                <c:pt idx="2">
                  <c:v>0.10519607843137256</c:v>
                </c:pt>
                <c:pt idx="3">
                  <c:v>4.9509803921568625E-2</c:v>
                </c:pt>
                <c:pt idx="4">
                  <c:v>6.1372549019607842E-2</c:v>
                </c:pt>
                <c:pt idx="5">
                  <c:v>0.13254901960784313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1-4217-8F0E-D088CFFEEC0D}"/>
            </c:ext>
          </c:extLst>
        </c:ser>
        <c:ser>
          <c:idx val="2"/>
          <c:order val="2"/>
          <c:tx>
            <c:v>Annual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methods_variation!$B$33:$H$33</c:f>
              <c:numCache>
                <c:formatCode>0%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0.95</c:v>
                </c:pt>
              </c:numCache>
            </c:numRef>
          </c:cat>
          <c:val>
            <c:numRef>
              <c:f>methods_variation!$N$30:$S$30</c:f>
              <c:numCache>
                <c:formatCode>0%</c:formatCode>
                <c:ptCount val="6"/>
                <c:pt idx="0">
                  <c:v>0.16656862745098036</c:v>
                </c:pt>
                <c:pt idx="1">
                  <c:v>0.14333333333333334</c:v>
                </c:pt>
                <c:pt idx="2">
                  <c:v>0.10058823529411764</c:v>
                </c:pt>
                <c:pt idx="3">
                  <c:v>4.3137254901960791E-2</c:v>
                </c:pt>
                <c:pt idx="4">
                  <c:v>8.009803921568627E-2</c:v>
                </c:pt>
                <c:pt idx="5">
                  <c:v>0.15343137254901962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1-4217-8F0E-D088CFFEEC0D}"/>
            </c:ext>
          </c:extLst>
        </c:ser>
        <c:ser>
          <c:idx val="3"/>
          <c:order val="3"/>
          <c:tx>
            <c:v>Seasonal Minimum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methods_variation!$B$33:$H$33</c:f>
              <c:numCache>
                <c:formatCode>0%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0.95</c:v>
                </c:pt>
              </c:numCache>
            </c:numRef>
          </c:cat>
          <c:val>
            <c:numRef>
              <c:f>methods_variation!$T$30:$Y$30</c:f>
              <c:numCache>
                <c:formatCode>0%</c:formatCode>
                <c:ptCount val="6"/>
                <c:pt idx="0">
                  <c:v>0.17617647058823527</c:v>
                </c:pt>
                <c:pt idx="1">
                  <c:v>0.17029411764705882</c:v>
                </c:pt>
                <c:pt idx="2">
                  <c:v>0.16225490196078432</c:v>
                </c:pt>
                <c:pt idx="3">
                  <c:v>0.14509803921568629</c:v>
                </c:pt>
                <c:pt idx="4">
                  <c:v>0.10392156862745099</c:v>
                </c:pt>
                <c:pt idx="5">
                  <c:v>7.7941176470588236E-2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1-4217-8F0E-D088CFFEEC0D}"/>
            </c:ext>
          </c:extLst>
        </c:ser>
        <c:ser>
          <c:idx val="4"/>
          <c:order val="4"/>
          <c:tx>
            <c:v>Seasonal Median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methods_variation!$B$33:$H$33</c:f>
              <c:numCache>
                <c:formatCode>0%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0.95</c:v>
                </c:pt>
              </c:numCache>
            </c:numRef>
          </c:cat>
          <c:val>
            <c:numRef>
              <c:f>methods_variation!$Z$30:$AE$30</c:f>
              <c:numCache>
                <c:formatCode>0%</c:formatCode>
                <c:ptCount val="6"/>
                <c:pt idx="0">
                  <c:v>0.15098039215686274</c:v>
                </c:pt>
                <c:pt idx="1">
                  <c:v>0.13029411764705881</c:v>
                </c:pt>
                <c:pt idx="2">
                  <c:v>0.10352941176470588</c:v>
                </c:pt>
                <c:pt idx="3">
                  <c:v>8.1666666666666665E-2</c:v>
                </c:pt>
                <c:pt idx="4">
                  <c:v>0.105</c:v>
                </c:pt>
                <c:pt idx="5">
                  <c:v>0.14372549019607841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F1-4217-8F0E-D088CFFEEC0D}"/>
            </c:ext>
          </c:extLst>
        </c:ser>
        <c:ser>
          <c:idx val="5"/>
          <c:order val="5"/>
          <c:tx>
            <c:v>Seasonal Mean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methods_variation!$B$33:$H$33</c:f>
              <c:numCache>
                <c:formatCode>0%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0.95</c:v>
                </c:pt>
              </c:numCache>
            </c:numRef>
          </c:cat>
          <c:val>
            <c:numRef>
              <c:f>methods_variation!$AF$30:$AK$30</c:f>
              <c:numCache>
                <c:formatCode>0%</c:formatCode>
                <c:ptCount val="6"/>
                <c:pt idx="0">
                  <c:v>0.14372549019607841</c:v>
                </c:pt>
                <c:pt idx="1">
                  <c:v>0.12039215686274508</c:v>
                </c:pt>
                <c:pt idx="2">
                  <c:v>9.3431372549019606E-2</c:v>
                </c:pt>
                <c:pt idx="3">
                  <c:v>8.5000000000000006E-2</c:v>
                </c:pt>
                <c:pt idx="4">
                  <c:v>0.1297058823529412</c:v>
                </c:pt>
                <c:pt idx="5">
                  <c:v>0.17049019607843138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F1-4217-8F0E-D088CFFEE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842992"/>
        <c:axId val="648844952"/>
      </c:barChart>
      <c:catAx>
        <c:axId val="64884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Threshold Percentile</a:t>
                </a:r>
              </a:p>
            </c:rich>
          </c:tx>
          <c:layout>
            <c:manualLayout>
              <c:xMode val="edge"/>
              <c:yMode val="edge"/>
              <c:x val="0.35094462847316499"/>
              <c:y val="0.9164649671057451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44952"/>
        <c:crosses val="autoZero"/>
        <c:auto val="1"/>
        <c:lblAlgn val="ctr"/>
        <c:lblOffset val="100"/>
        <c:noMultiLvlLbl val="0"/>
      </c:catAx>
      <c:valAx>
        <c:axId val="64884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42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3837827857724678"/>
          <c:y val="0.34462905131269383"/>
          <c:w val="0.15794356050321295"/>
          <c:h val="0.41860751289222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2064 Endpoint Natural</a:t>
            </a:r>
            <a:r>
              <a:rPr lang="en-US" sz="1800" baseline="0"/>
              <a:t> Conditions: 20% Haziest Days (mean based on 2000-2004) and 20% Most Impaired Days (mean based on 2000-2014)</a:t>
            </a:r>
            <a:endParaRPr lang="en-US" sz="1800"/>
          </a:p>
        </c:rich>
      </c:tx>
      <c:layout>
        <c:manualLayout>
          <c:xMode val="edge"/>
          <c:yMode val="edge"/>
          <c:x val="0.13302602230483274"/>
          <c:y val="9.217491881311434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97730074159889E-2"/>
          <c:y val="0.11681889763779529"/>
          <c:w val="0.90389363006270917"/>
          <c:h val="0.685475106950213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'NC graphics'!$A$2</c:f>
              <c:strCache>
                <c:ptCount val="1"/>
                <c:pt idx="0">
                  <c:v>site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graphics'!$A$3:$A$26</c:f>
              <c:numCache>
                <c:formatCode>General</c:formatCode>
                <c:ptCount val="24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  <c:pt idx="10">
                  <c:v>0</c:v>
                </c:pt>
                <c:pt idx="12">
                  <c:v>0</c:v>
                </c:pt>
                <c:pt idx="14">
                  <c:v>0</c:v>
                </c:pt>
                <c:pt idx="16">
                  <c:v>0</c:v>
                </c:pt>
                <c:pt idx="18">
                  <c:v>0</c:v>
                </c:pt>
                <c:pt idx="20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F-48CE-8CB0-3C5A784F514D}"/>
            </c:ext>
          </c:extLst>
        </c:ser>
        <c:ser>
          <c:idx val="1"/>
          <c:order val="1"/>
          <c:tx>
            <c:strRef>
              <c:f>'NC graphics'!$C$2</c:f>
              <c:strCache>
                <c:ptCount val="1"/>
                <c:pt idx="0">
                  <c:v>E_Amm_SO4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graphics'!$C$3:$C$26</c:f>
              <c:numCache>
                <c:formatCode>General</c:formatCode>
                <c:ptCount val="24"/>
                <c:pt idx="0">
                  <c:v>0.58613894860000004</c:v>
                </c:pt>
                <c:pt idx="1">
                  <c:v>0.77186210399999999</c:v>
                </c:pt>
                <c:pt idx="2">
                  <c:v>1.2854499914999999</c:v>
                </c:pt>
                <c:pt idx="3">
                  <c:v>1.6803262765</c:v>
                </c:pt>
                <c:pt idx="4">
                  <c:v>0.65775797329999997</c:v>
                </c:pt>
                <c:pt idx="5">
                  <c:v>0.82267774760000001</c:v>
                </c:pt>
                <c:pt idx="6">
                  <c:v>0.7985391101</c:v>
                </c:pt>
                <c:pt idx="7">
                  <c:v>1.2491403570999999</c:v>
                </c:pt>
                <c:pt idx="8">
                  <c:v>0.94294997260000002</c:v>
                </c:pt>
                <c:pt idx="9">
                  <c:v>0.81131763950000002</c:v>
                </c:pt>
                <c:pt idx="10">
                  <c:v>1.1761326503</c:v>
                </c:pt>
                <c:pt idx="11">
                  <c:v>1.3527154074000001</c:v>
                </c:pt>
                <c:pt idx="12">
                  <c:v>0.7319674424</c:v>
                </c:pt>
                <c:pt idx="13">
                  <c:v>0.95976675020000002</c:v>
                </c:pt>
                <c:pt idx="14">
                  <c:v>1.5282822716</c:v>
                </c:pt>
                <c:pt idx="15">
                  <c:v>2.0101268093</c:v>
                </c:pt>
                <c:pt idx="16">
                  <c:v>0.93187470130000005</c:v>
                </c:pt>
                <c:pt idx="17">
                  <c:v>1.0398938412000001</c:v>
                </c:pt>
                <c:pt idx="18">
                  <c:v>0.75583687359999996</c:v>
                </c:pt>
                <c:pt idx="19">
                  <c:v>1.065774513</c:v>
                </c:pt>
                <c:pt idx="20">
                  <c:v>0.85670312599999998</c:v>
                </c:pt>
                <c:pt idx="21">
                  <c:v>1.0257685339</c:v>
                </c:pt>
                <c:pt idx="22">
                  <c:v>1.1256961907</c:v>
                </c:pt>
                <c:pt idx="23">
                  <c:v>1.4164194244999999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F-48CE-8CB0-3C5A784F514D}"/>
            </c:ext>
          </c:extLst>
        </c:ser>
        <c:ser>
          <c:idx val="2"/>
          <c:order val="2"/>
          <c:tx>
            <c:strRef>
              <c:f>'NC graphics'!$D$2</c:f>
              <c:strCache>
                <c:ptCount val="1"/>
                <c:pt idx="0">
                  <c:v>E_Amm_NO3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graphics'!$D$3:$D$26</c:f>
              <c:numCache>
                <c:formatCode>General</c:formatCode>
                <c:ptCount val="24"/>
                <c:pt idx="0">
                  <c:v>0.83301324860000003</c:v>
                </c:pt>
                <c:pt idx="1">
                  <c:v>1.5520014681000001</c:v>
                </c:pt>
                <c:pt idx="2">
                  <c:v>2.1083198806999999</c:v>
                </c:pt>
                <c:pt idx="3">
                  <c:v>2.5684595671000001</c:v>
                </c:pt>
                <c:pt idx="4">
                  <c:v>0.73681781010000003</c:v>
                </c:pt>
                <c:pt idx="5">
                  <c:v>0.88148456529999997</c:v>
                </c:pt>
                <c:pt idx="6">
                  <c:v>0.88934832679999998</c:v>
                </c:pt>
                <c:pt idx="7">
                  <c:v>0.86142019199999997</c:v>
                </c:pt>
                <c:pt idx="8">
                  <c:v>1.0292631190999999</c:v>
                </c:pt>
                <c:pt idx="9">
                  <c:v>1.5201550168</c:v>
                </c:pt>
                <c:pt idx="10">
                  <c:v>1.6347257142</c:v>
                </c:pt>
                <c:pt idx="11">
                  <c:v>1.4132176161000001</c:v>
                </c:pt>
                <c:pt idx="12">
                  <c:v>0.83301180669999997</c:v>
                </c:pt>
                <c:pt idx="13">
                  <c:v>1.0436118384999999</c:v>
                </c:pt>
                <c:pt idx="14">
                  <c:v>2.0407729946000002</c:v>
                </c:pt>
                <c:pt idx="15">
                  <c:v>1.7472057865999999</c:v>
                </c:pt>
                <c:pt idx="16">
                  <c:v>0.95373902939999999</c:v>
                </c:pt>
                <c:pt idx="17">
                  <c:v>1.5050503403</c:v>
                </c:pt>
                <c:pt idx="18">
                  <c:v>0.6303665275</c:v>
                </c:pt>
                <c:pt idx="19">
                  <c:v>1.2467565902</c:v>
                </c:pt>
                <c:pt idx="20">
                  <c:v>1.2430023237000001</c:v>
                </c:pt>
                <c:pt idx="21">
                  <c:v>1.6272247178000001</c:v>
                </c:pt>
                <c:pt idx="22">
                  <c:v>0.60062816900000005</c:v>
                </c:pt>
                <c:pt idx="23">
                  <c:v>0.52159400440000003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F-48CE-8CB0-3C5A784F514D}"/>
            </c:ext>
          </c:extLst>
        </c:ser>
        <c:ser>
          <c:idx val="3"/>
          <c:order val="3"/>
          <c:tx>
            <c:strRef>
              <c:f>'NC graphics'!$E$2</c:f>
              <c:strCache>
                <c:ptCount val="1"/>
                <c:pt idx="0">
                  <c:v>E_Organic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graphics'!$E$3:$E$26</c:f>
              <c:numCache>
                <c:formatCode>General</c:formatCode>
                <c:ptCount val="24"/>
                <c:pt idx="0">
                  <c:v>3.9051026918999998</c:v>
                </c:pt>
                <c:pt idx="1">
                  <c:v>1.8971512613999999</c:v>
                </c:pt>
                <c:pt idx="2">
                  <c:v>5.0690157527000004</c:v>
                </c:pt>
                <c:pt idx="3">
                  <c:v>2.6123987417999999</c:v>
                </c:pt>
                <c:pt idx="4">
                  <c:v>4.9851256297999997</c:v>
                </c:pt>
                <c:pt idx="5">
                  <c:v>2.0243451246999999</c:v>
                </c:pt>
                <c:pt idx="6">
                  <c:v>3.0977494356999999</c:v>
                </c:pt>
                <c:pt idx="7">
                  <c:v>2.2599408145000002</c:v>
                </c:pt>
                <c:pt idx="8">
                  <c:v>3.5262207638</c:v>
                </c:pt>
                <c:pt idx="9">
                  <c:v>2.2248785666000002</c:v>
                </c:pt>
                <c:pt idx="10">
                  <c:v>4.5318216493000003</c:v>
                </c:pt>
                <c:pt idx="11">
                  <c:v>2.8050925007999998</c:v>
                </c:pt>
                <c:pt idx="12">
                  <c:v>4.1949330199999997</c:v>
                </c:pt>
                <c:pt idx="13">
                  <c:v>1.9576798322</c:v>
                </c:pt>
                <c:pt idx="14">
                  <c:v>3.0520425079</c:v>
                </c:pt>
                <c:pt idx="15">
                  <c:v>2.5168420878000002</c:v>
                </c:pt>
                <c:pt idx="16">
                  <c:v>4.2963429231000001</c:v>
                </c:pt>
                <c:pt idx="17">
                  <c:v>2.2609022213999999</c:v>
                </c:pt>
                <c:pt idx="18">
                  <c:v>4.6147133086999998</c:v>
                </c:pt>
                <c:pt idx="19">
                  <c:v>1.8386666437999999</c:v>
                </c:pt>
                <c:pt idx="20">
                  <c:v>4.7355195862999997</c:v>
                </c:pt>
                <c:pt idx="21">
                  <c:v>2.4730324457999999</c:v>
                </c:pt>
                <c:pt idx="22">
                  <c:v>7.2839033328999996</c:v>
                </c:pt>
                <c:pt idx="23">
                  <c:v>1.4287450985000001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3F-48CE-8CB0-3C5A784F514D}"/>
            </c:ext>
          </c:extLst>
        </c:ser>
        <c:ser>
          <c:idx val="4"/>
          <c:order val="4"/>
          <c:tx>
            <c:strRef>
              <c:f>'NC graphics'!$F$2</c:f>
              <c:strCache>
                <c:ptCount val="1"/>
                <c:pt idx="0">
                  <c:v>E_Elem_Carbon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graphics'!$F$3:$F$26</c:f>
              <c:numCache>
                <c:formatCode>General</c:formatCode>
                <c:ptCount val="24"/>
                <c:pt idx="0">
                  <c:v>0.33247873630000002</c:v>
                </c:pt>
                <c:pt idx="1">
                  <c:v>0.29428346909999997</c:v>
                </c:pt>
                <c:pt idx="2">
                  <c:v>0.39669261140000001</c:v>
                </c:pt>
                <c:pt idx="3">
                  <c:v>0.29162446110000001</c:v>
                </c:pt>
                <c:pt idx="4">
                  <c:v>0.40730438660000001</c:v>
                </c:pt>
                <c:pt idx="5">
                  <c:v>0.27522831380000001</c:v>
                </c:pt>
                <c:pt idx="6">
                  <c:v>0.23162712429999999</c:v>
                </c:pt>
                <c:pt idx="7">
                  <c:v>0.2427085806</c:v>
                </c:pt>
                <c:pt idx="8">
                  <c:v>0.3567786805</c:v>
                </c:pt>
                <c:pt idx="9">
                  <c:v>0.2846149939</c:v>
                </c:pt>
                <c:pt idx="10">
                  <c:v>0.41977076759999998</c:v>
                </c:pt>
                <c:pt idx="11">
                  <c:v>0.33813757700000002</c:v>
                </c:pt>
                <c:pt idx="12">
                  <c:v>0.3639672337</c:v>
                </c:pt>
                <c:pt idx="13">
                  <c:v>0.26226847219999999</c:v>
                </c:pt>
                <c:pt idx="14">
                  <c:v>0.2860744281</c:v>
                </c:pt>
                <c:pt idx="15">
                  <c:v>0.29798108950000002</c:v>
                </c:pt>
                <c:pt idx="16">
                  <c:v>0.38968397170000002</c:v>
                </c:pt>
                <c:pt idx="17">
                  <c:v>0.30495002519999997</c:v>
                </c:pt>
                <c:pt idx="18">
                  <c:v>0.43005317729999998</c:v>
                </c:pt>
                <c:pt idx="19">
                  <c:v>0.2643231466</c:v>
                </c:pt>
                <c:pt idx="20">
                  <c:v>0.45167550610000001</c:v>
                </c:pt>
                <c:pt idx="21">
                  <c:v>0.29725473200000002</c:v>
                </c:pt>
                <c:pt idx="22">
                  <c:v>0.48234335760000002</c:v>
                </c:pt>
                <c:pt idx="23">
                  <c:v>0.30841763550000001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3F-48CE-8CB0-3C5A784F514D}"/>
            </c:ext>
          </c:extLst>
        </c:ser>
        <c:ser>
          <c:idx val="5"/>
          <c:order val="5"/>
          <c:tx>
            <c:strRef>
              <c:f>'NC graphics'!$G$2</c:f>
              <c:strCache>
                <c:ptCount val="1"/>
                <c:pt idx="0">
                  <c:v>E_Fine_Soil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graphics'!$G$3:$G$26</c:f>
              <c:numCache>
                <c:formatCode>General</c:formatCode>
                <c:ptCount val="24"/>
                <c:pt idx="0">
                  <c:v>1.0449809358</c:v>
                </c:pt>
                <c:pt idx="1">
                  <c:v>0.34084293510000002</c:v>
                </c:pt>
                <c:pt idx="2">
                  <c:v>1.3212030615999999</c:v>
                </c:pt>
                <c:pt idx="3">
                  <c:v>0.35305846639999999</c:v>
                </c:pt>
                <c:pt idx="4">
                  <c:v>1.1315577902</c:v>
                </c:pt>
                <c:pt idx="5">
                  <c:v>0.53009194339999999</c:v>
                </c:pt>
                <c:pt idx="6">
                  <c:v>1.2759596996</c:v>
                </c:pt>
                <c:pt idx="7">
                  <c:v>0.47506816619999997</c:v>
                </c:pt>
                <c:pt idx="8">
                  <c:v>0.97661015549999997</c:v>
                </c:pt>
                <c:pt idx="9">
                  <c:v>0.54455764399999995</c:v>
                </c:pt>
                <c:pt idx="10">
                  <c:v>0.88718235769999998</c:v>
                </c:pt>
                <c:pt idx="11">
                  <c:v>0.54636501540000004</c:v>
                </c:pt>
                <c:pt idx="12">
                  <c:v>1.1637982979999999</c:v>
                </c:pt>
                <c:pt idx="13">
                  <c:v>0.4669687723</c:v>
                </c:pt>
                <c:pt idx="14">
                  <c:v>0.25803206829999997</c:v>
                </c:pt>
                <c:pt idx="15">
                  <c:v>0.19869787780000001</c:v>
                </c:pt>
                <c:pt idx="16">
                  <c:v>1.1443608917000001</c:v>
                </c:pt>
                <c:pt idx="17">
                  <c:v>0.58596583579999995</c:v>
                </c:pt>
                <c:pt idx="18">
                  <c:v>1.0177056729</c:v>
                </c:pt>
                <c:pt idx="19">
                  <c:v>0.43784174050000002</c:v>
                </c:pt>
                <c:pt idx="20">
                  <c:v>0.86466391060000003</c:v>
                </c:pt>
                <c:pt idx="21">
                  <c:v>0.5844788232</c:v>
                </c:pt>
                <c:pt idx="22">
                  <c:v>0.3040132867</c:v>
                </c:pt>
                <c:pt idx="23">
                  <c:v>0.1922779369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3F-48CE-8CB0-3C5A784F514D}"/>
            </c:ext>
          </c:extLst>
        </c:ser>
        <c:ser>
          <c:idx val="6"/>
          <c:order val="6"/>
          <c:tx>
            <c:strRef>
              <c:f>'NC graphics'!$H$2</c:f>
              <c:strCache>
                <c:ptCount val="1"/>
                <c:pt idx="0">
                  <c:v>E_Coarse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graphics'!$H$3:$H$26</c:f>
              <c:numCache>
                <c:formatCode>General</c:formatCode>
                <c:ptCount val="24"/>
                <c:pt idx="0">
                  <c:v>3.5588915438000002</c:v>
                </c:pt>
                <c:pt idx="1">
                  <c:v>1.1498739980999999</c:v>
                </c:pt>
                <c:pt idx="2">
                  <c:v>4.6434658557999997</c:v>
                </c:pt>
                <c:pt idx="3">
                  <c:v>1.1249342583999999</c:v>
                </c:pt>
                <c:pt idx="4">
                  <c:v>3.8626119507999999</c:v>
                </c:pt>
                <c:pt idx="5">
                  <c:v>1.5122442149999999</c:v>
                </c:pt>
                <c:pt idx="6">
                  <c:v>4.4014630573</c:v>
                </c:pt>
                <c:pt idx="7">
                  <c:v>1.547707969</c:v>
                </c:pt>
                <c:pt idx="8">
                  <c:v>3.7340634015999998</c:v>
                </c:pt>
                <c:pt idx="9">
                  <c:v>2.0111673982</c:v>
                </c:pt>
                <c:pt idx="10">
                  <c:v>2.3527920742999999</c:v>
                </c:pt>
                <c:pt idx="11">
                  <c:v>1.3559239595999999</c:v>
                </c:pt>
                <c:pt idx="12">
                  <c:v>4.3015151642999996</c:v>
                </c:pt>
                <c:pt idx="13">
                  <c:v>1.3357596866000001</c:v>
                </c:pt>
                <c:pt idx="14">
                  <c:v>1.9382392754</c:v>
                </c:pt>
                <c:pt idx="15">
                  <c:v>1.0763865839</c:v>
                </c:pt>
                <c:pt idx="16">
                  <c:v>4.0767405685</c:v>
                </c:pt>
                <c:pt idx="17">
                  <c:v>1.5230685314000001</c:v>
                </c:pt>
                <c:pt idx="18">
                  <c:v>2.9889155106</c:v>
                </c:pt>
                <c:pt idx="19">
                  <c:v>0.90215422290000002</c:v>
                </c:pt>
                <c:pt idx="20">
                  <c:v>3.6537712047999999</c:v>
                </c:pt>
                <c:pt idx="21">
                  <c:v>2.2683271373</c:v>
                </c:pt>
                <c:pt idx="22">
                  <c:v>1.4005541079999999</c:v>
                </c:pt>
                <c:pt idx="23">
                  <c:v>0.68840553650000003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3F-48CE-8CB0-3C5A784F514D}"/>
            </c:ext>
          </c:extLst>
        </c:ser>
        <c:ser>
          <c:idx val="7"/>
          <c:order val="7"/>
          <c:tx>
            <c:strRef>
              <c:f>'NC graphics'!$I$2</c:f>
              <c:strCache>
                <c:ptCount val="1"/>
                <c:pt idx="0">
                  <c:v>E_Sea_Salt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03F-48CE-8CB0-3C5A784F514D}"/>
              </c:ext>
            </c:extLst>
          </c:dPt>
          <c:cat>
            <c:multiLvlStrRef>
              <c:f>'NC graphics'!$A$3:$B$26</c:f>
              <c:multiLvlStrCache>
                <c:ptCount val="24"/>
                <c:lvl>
                  <c:pt idx="0">
                    <c:v>RHR2</c:v>
                  </c:pt>
                  <c:pt idx="1">
                    <c:v>Imp</c:v>
                  </c:pt>
                  <c:pt idx="2">
                    <c:v>RHR2</c:v>
                  </c:pt>
                  <c:pt idx="3">
                    <c:v>Imp</c:v>
                  </c:pt>
                  <c:pt idx="4">
                    <c:v>RHR2</c:v>
                  </c:pt>
                  <c:pt idx="5">
                    <c:v>Imp</c:v>
                  </c:pt>
                  <c:pt idx="6">
                    <c:v>RHR2</c:v>
                  </c:pt>
                  <c:pt idx="7">
                    <c:v>Imp</c:v>
                  </c:pt>
                  <c:pt idx="8">
                    <c:v>RHR2</c:v>
                  </c:pt>
                  <c:pt idx="9">
                    <c:v>Imp</c:v>
                  </c:pt>
                  <c:pt idx="10">
                    <c:v>RHR2</c:v>
                  </c:pt>
                  <c:pt idx="11">
                    <c:v>Imp</c:v>
                  </c:pt>
                  <c:pt idx="12">
                    <c:v>RHR2</c:v>
                  </c:pt>
                  <c:pt idx="13">
                    <c:v>Imp</c:v>
                  </c:pt>
                  <c:pt idx="14">
                    <c:v>RHR2</c:v>
                  </c:pt>
                  <c:pt idx="15">
                    <c:v>Imp</c:v>
                  </c:pt>
                  <c:pt idx="16">
                    <c:v>RHR2</c:v>
                  </c:pt>
                  <c:pt idx="17">
                    <c:v>Imp</c:v>
                  </c:pt>
                  <c:pt idx="18">
                    <c:v>RHR2</c:v>
                  </c:pt>
                  <c:pt idx="19">
                    <c:v>Imp</c:v>
                  </c:pt>
                  <c:pt idx="20">
                    <c:v>RHR2</c:v>
                  </c:pt>
                  <c:pt idx="21">
                    <c:v>Imp</c:v>
                  </c:pt>
                  <c:pt idx="22">
                    <c:v>RHR2</c:v>
                  </c:pt>
                  <c:pt idx="23">
                    <c:v>Imp</c:v>
                  </c:pt>
                </c:lvl>
                <c:lvl>
                  <c:pt idx="0">
                    <c:v>CANY1</c:v>
                  </c:pt>
                  <c:pt idx="2">
                    <c:v>GLAC1</c:v>
                  </c:pt>
                  <c:pt idx="4">
                    <c:v>GRCA2</c:v>
                  </c:pt>
                  <c:pt idx="6">
                    <c:v>GUMO1</c:v>
                  </c:pt>
                  <c:pt idx="8">
                    <c:v>JOSH1</c:v>
                  </c:pt>
                  <c:pt idx="10">
                    <c:v>LAVO1</c:v>
                  </c:pt>
                  <c:pt idx="12">
                    <c:v>MEVE1</c:v>
                  </c:pt>
                  <c:pt idx="14">
                    <c:v>OLYM1</c:v>
                  </c:pt>
                  <c:pt idx="16">
                    <c:v>ROMO1</c:v>
                  </c:pt>
                  <c:pt idx="18">
                    <c:v>YELL2</c:v>
                  </c:pt>
                  <c:pt idx="20">
                    <c:v>YOSE1</c:v>
                  </c:pt>
                  <c:pt idx="22">
                    <c:v>DENA1</c:v>
                  </c:pt>
                </c:lvl>
              </c:multiLvlStrCache>
            </c:multiLvlStrRef>
          </c:cat>
          <c:val>
            <c:numRef>
              <c:f>'NC graphics'!$I$3:$I$26</c:f>
              <c:numCache>
                <c:formatCode>General</c:formatCode>
                <c:ptCount val="24"/>
                <c:pt idx="0">
                  <c:v>9.58071806E-2</c:v>
                </c:pt>
                <c:pt idx="1">
                  <c:v>6.4524263799999995E-2</c:v>
                </c:pt>
                <c:pt idx="2">
                  <c:v>0.27650006719999998</c:v>
                </c:pt>
                <c:pt idx="3">
                  <c:v>9.6204310200000004E-2</c:v>
                </c:pt>
                <c:pt idx="4">
                  <c:v>0.21516400529999999</c:v>
                </c:pt>
                <c:pt idx="5">
                  <c:v>7.55915328E-2</c:v>
                </c:pt>
                <c:pt idx="6">
                  <c:v>0.14706135070000001</c:v>
                </c:pt>
                <c:pt idx="7">
                  <c:v>6.2407941500000001E-2</c:v>
                </c:pt>
                <c:pt idx="8">
                  <c:v>0.16856306230000001</c:v>
                </c:pt>
                <c:pt idx="9">
                  <c:v>0.2942248053</c:v>
                </c:pt>
                <c:pt idx="10">
                  <c:v>5.73503047E-2</c:v>
                </c:pt>
                <c:pt idx="11">
                  <c:v>6.2866812800000005E-2</c:v>
                </c:pt>
                <c:pt idx="12">
                  <c:v>4.3617323299999997E-2</c:v>
                </c:pt>
                <c:pt idx="13">
                  <c:v>2.5682646199999999E-2</c:v>
                </c:pt>
                <c:pt idx="14">
                  <c:v>3.3934191544000001</c:v>
                </c:pt>
                <c:pt idx="15">
                  <c:v>0.6277605195</c:v>
                </c:pt>
                <c:pt idx="16">
                  <c:v>1.6064203400000001E-2</c:v>
                </c:pt>
                <c:pt idx="17">
                  <c:v>4.2974429100000003E-2</c:v>
                </c:pt>
                <c:pt idx="18">
                  <c:v>3.65431175E-2</c:v>
                </c:pt>
                <c:pt idx="19">
                  <c:v>6.3381577600000003E-2</c:v>
                </c:pt>
                <c:pt idx="20">
                  <c:v>0.1195213181</c:v>
                </c:pt>
                <c:pt idx="21">
                  <c:v>0.1551209144</c:v>
                </c:pt>
                <c:pt idx="22">
                  <c:v>0.60424392549999995</c:v>
                </c:pt>
                <c:pt idx="23">
                  <c:v>0.28874575660000001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3F-48CE-8CB0-3C5A784F5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8174792"/>
        <c:axId val="688167904"/>
      </c:barChart>
      <c:catAx>
        <c:axId val="68817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167904"/>
        <c:crosses val="autoZero"/>
        <c:auto val="1"/>
        <c:lblAlgn val="ctr"/>
        <c:lblOffset val="100"/>
        <c:noMultiLvlLbl val="0"/>
      </c:catAx>
      <c:valAx>
        <c:axId val="68816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Aerosol Light Extinction (Mm-1)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174792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Yellowstone National Park IMPROVE measured aerosol light extinction on Most impaired days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481938714996758E-2"/>
          <c:y val="0.14063795853269537"/>
          <c:w val="0.85113897183996479"/>
          <c:h val="0.68925567318439263"/>
        </c:manualLayout>
      </c:layout>
      <c:lineChart>
        <c:grouping val="standard"/>
        <c:varyColors val="0"/>
        <c:ser>
          <c:idx val="0"/>
          <c:order val="0"/>
          <c:tx>
            <c:strRef>
              <c:f>'YELL MostImpairedDaysByYear'!$C$1</c:f>
              <c:strCache>
                <c:ptCount val="1"/>
                <c:pt idx="0">
                  <c:v>Most Impaired Days (DV)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'YELL MostImpairedDaysByYear'!$B$9:$B$73</c:f>
              <c:numCache>
                <c:formatCode>General</c:formatCod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8">
                  <c:v>2018</c:v>
                </c:pt>
                <c:pt idx="28">
                  <c:v>2028</c:v>
                </c:pt>
                <c:pt idx="38">
                  <c:v>2038</c:v>
                </c:pt>
                <c:pt idx="48">
                  <c:v>2048</c:v>
                </c:pt>
                <c:pt idx="58">
                  <c:v>2058</c:v>
                </c:pt>
                <c:pt idx="64">
                  <c:v>2064</c:v>
                </c:pt>
              </c:numCache>
            </c:numRef>
          </c:cat>
          <c:val>
            <c:numRef>
              <c:f>'YELL MostImpairedDaysByYear'!$C$9:$C$73</c:f>
              <c:numCache>
                <c:formatCode>General</c:formatCode>
                <c:ptCount val="65"/>
                <c:pt idx="0">
                  <c:v>8.5399999999999991</c:v>
                </c:pt>
                <c:pt idx="1">
                  <c:v>8.42</c:v>
                </c:pt>
                <c:pt idx="2">
                  <c:v>8.15</c:v>
                </c:pt>
                <c:pt idx="3">
                  <c:v>8.59</c:v>
                </c:pt>
                <c:pt idx="4">
                  <c:v>8.2899999999999991</c:v>
                </c:pt>
                <c:pt idx="5">
                  <c:v>8.33</c:v>
                </c:pt>
                <c:pt idx="6">
                  <c:v>8.84</c:v>
                </c:pt>
                <c:pt idx="7">
                  <c:v>8.9600000000000009</c:v>
                </c:pt>
                <c:pt idx="8">
                  <c:v>8.67</c:v>
                </c:pt>
                <c:pt idx="9">
                  <c:v>6.73</c:v>
                </c:pt>
                <c:pt idx="10">
                  <c:v>6.68</c:v>
                </c:pt>
                <c:pt idx="11">
                  <c:v>8.11</c:v>
                </c:pt>
                <c:pt idx="12">
                  <c:v>8.5399999999999991</c:v>
                </c:pt>
                <c:pt idx="13">
                  <c:v>8.06</c:v>
                </c:pt>
                <c:pt idx="14">
                  <c:v>7.7</c:v>
                </c:pt>
                <c:pt idx="15">
                  <c:v>7.13</c:v>
                </c:pt>
                <c:pt idx="16">
                  <c:v>7.7</c:v>
                </c:pt>
                <c:pt idx="64">
                  <c:v>3.06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5-49BC-A4EB-0817D6C3DAF3}"/>
            </c:ext>
          </c:extLst>
        </c:ser>
        <c:ser>
          <c:idx val="1"/>
          <c:order val="1"/>
          <c:tx>
            <c:strRef>
              <c:f>'YELL MostImpairedDaysByYear'!$D$1</c:f>
              <c:strCache>
                <c:ptCount val="1"/>
                <c:pt idx="0">
                  <c:v>Haziest days (DV)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'YELL MostImpairedDaysByYear'!$D$9:$D$25</c:f>
              <c:numCache>
                <c:formatCode>General</c:formatCode>
                <c:ptCount val="17"/>
                <c:pt idx="0">
                  <c:v>12.9</c:v>
                </c:pt>
                <c:pt idx="1">
                  <c:v>12.6</c:v>
                </c:pt>
                <c:pt idx="2">
                  <c:v>11.35</c:v>
                </c:pt>
                <c:pt idx="3">
                  <c:v>11.2</c:v>
                </c:pt>
                <c:pt idx="4">
                  <c:v>10.78</c:v>
                </c:pt>
                <c:pt idx="5">
                  <c:v>9.64</c:v>
                </c:pt>
                <c:pt idx="6">
                  <c:v>11.77</c:v>
                </c:pt>
                <c:pt idx="7">
                  <c:v>12.58</c:v>
                </c:pt>
                <c:pt idx="8">
                  <c:v>14.02</c:v>
                </c:pt>
                <c:pt idx="9">
                  <c:v>9.6199999999999992</c:v>
                </c:pt>
                <c:pt idx="10">
                  <c:v>10.039999999999999</c:v>
                </c:pt>
                <c:pt idx="11">
                  <c:v>12.16</c:v>
                </c:pt>
                <c:pt idx="12">
                  <c:v>16.52</c:v>
                </c:pt>
                <c:pt idx="13">
                  <c:v>11.58</c:v>
                </c:pt>
                <c:pt idx="14">
                  <c:v>9.58</c:v>
                </c:pt>
                <c:pt idx="15">
                  <c:v>12.24</c:v>
                </c:pt>
                <c:pt idx="16">
                  <c:v>11.37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5-49BC-A4EB-0817D6C3D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070296"/>
        <c:axId val="585071608"/>
      </c:lineChart>
      <c:catAx>
        <c:axId val="58507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071608"/>
        <c:crosses val="autoZero"/>
        <c:auto val="1"/>
        <c:lblAlgn val="ctr"/>
        <c:lblOffset val="100"/>
        <c:noMultiLvlLbl val="0"/>
      </c:catAx>
      <c:valAx>
        <c:axId val="58507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Deciview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07029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URP with variable international anthro impairment</a:t>
            </a:r>
            <a:endParaRPr lang="en-US" sz="1600" baseline="0" dirty="0">
              <a:effectLst/>
            </a:endParaRPr>
          </a:p>
        </c:rich>
      </c:tx>
      <c:layout>
        <c:manualLayout>
          <c:xMode val="edge"/>
          <c:yMode val="edge"/>
          <c:x val="4.7652358240593544E-2"/>
          <c:y val="2.5316385751560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[hypotehtical_URP_Int_adjusted_v3.xlsx]Sheet1!$K$4</c:f>
              <c:strCache>
                <c:ptCount val="1"/>
                <c:pt idx="0">
                  <c:v>Natural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[hypotehtical_URP_Int_adjusted_v3.xlsx]Sheet1!$J$5:$J$9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[hypotehtical_URP_Int_adjusted_v3.xlsx]Sheet1!$K$5:$K$9</c:f>
              <c:numCache>
                <c:formatCode>0.00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EC-45C3-BC63-A3F8E1070DEE}"/>
            </c:ext>
          </c:extLst>
        </c:ser>
        <c:ser>
          <c:idx val="1"/>
          <c:order val="1"/>
          <c:tx>
            <c:strRef>
              <c:f>[hypotehtical_URP_Int_adjusted_v3.xlsx]Sheet1!$L$4</c:f>
              <c:strCache>
                <c:ptCount val="1"/>
                <c:pt idx="0">
                  <c:v>Int Anthro+Natural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[hypotehtical_URP_Int_adjusted_v3.xlsx]Sheet1!$J$5:$J$9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[hypotehtical_URP_Int_adjusted_v3.xlsx]Sheet1!$L$5:$L$9</c:f>
              <c:numCache>
                <c:formatCode>0.00</c:formatCode>
                <c:ptCount val="5"/>
                <c:pt idx="0">
                  <c:v>7</c:v>
                </c:pt>
                <c:pt idx="1">
                  <c:v>8.5</c:v>
                </c:pt>
                <c:pt idx="2">
                  <c:v>7.5</c:v>
                </c:pt>
                <c:pt idx="3">
                  <c:v>6.5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EC-45C3-BC63-A3F8E1070DEE}"/>
            </c:ext>
          </c:extLst>
        </c:ser>
        <c:ser>
          <c:idx val="2"/>
          <c:order val="2"/>
          <c:tx>
            <c:strRef>
              <c:f>[hypotehtical_URP_Int_adjusted_v3.xlsx]Sheet1!$M$4</c:f>
              <c:strCache>
                <c:ptCount val="1"/>
                <c:pt idx="0">
                  <c:v>URP variable Int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[hypotehtical_URP_Int_adjusted_v3.xlsx]Sheet1!$J$5:$J$9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[hypotehtical_URP_Int_adjusted_v3.xlsx]Sheet1!$M$5:$M$9</c:f>
              <c:numCache>
                <c:formatCode>0.00</c:formatCode>
                <c:ptCount val="5"/>
                <c:pt idx="0">
                  <c:v>12</c:v>
                </c:pt>
                <c:pt idx="1">
                  <c:v>12.916666666666668</c:v>
                </c:pt>
                <c:pt idx="2">
                  <c:v>11.5</c:v>
                </c:pt>
                <c:pt idx="3">
                  <c:v>9.5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4EC-45C3-BC63-A3F8E1070DEE}"/>
            </c:ext>
          </c:extLst>
        </c:ser>
        <c:ser>
          <c:idx val="3"/>
          <c:order val="3"/>
          <c:tx>
            <c:strRef>
              <c:f>[hypotehtical_URP_Int_adjusted_v3.xlsx]Sheet1!$N$4</c:f>
              <c:strCache>
                <c:ptCount val="1"/>
                <c:pt idx="0">
                  <c:v>URP Constant Int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[hypotehtical_URP_Int_adjusted_v3.xlsx]Sheet1!$J$5:$J$9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[hypotehtical_URP_Int_adjusted_v3.xlsx]Sheet1!$N$5:$N$9</c:f>
              <c:numCache>
                <c:formatCode>0.00</c:formatCode>
                <c:ptCount val="5"/>
                <c:pt idx="0">
                  <c:v>12</c:v>
                </c:pt>
                <c:pt idx="1">
                  <c:v>11.416666666666668</c:v>
                </c:pt>
                <c:pt idx="2">
                  <c:v>11</c:v>
                </c:pt>
                <c:pt idx="3">
                  <c:v>10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4EC-45C3-BC63-A3F8E1070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363656"/>
        <c:axId val="384364968"/>
      </c:scatterChart>
      <c:valAx>
        <c:axId val="38436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64968"/>
        <c:crosses val="autoZero"/>
        <c:crossBetween val="midCat"/>
      </c:valAx>
      <c:valAx>
        <c:axId val="38436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Haze Index  (dv)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63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URP with constant</a:t>
            </a:r>
            <a:r>
              <a:rPr lang="en-US" baseline="0"/>
              <a:t> international impairment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[hypotehtical_URP_Int_adjusted_v3.xlsx]Sheet1!$K$33</c:f>
              <c:strCache>
                <c:ptCount val="1"/>
                <c:pt idx="0">
                  <c:v>Natural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[hypotehtical_URP_Int_adjusted_v3.xlsx]Sheet1!$J$34:$J$38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[hypotehtical_URP_Int_adjusted_v3.xlsx]Sheet1!$K$34:$K$38</c:f>
              <c:numCache>
                <c:formatCode>0.00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47-4399-8895-CB002443F308}"/>
            </c:ext>
          </c:extLst>
        </c:ser>
        <c:ser>
          <c:idx val="1"/>
          <c:order val="1"/>
          <c:tx>
            <c:strRef>
              <c:f>[hypotehtical_URP_Int_adjusted_v3.xlsx]Sheet1!$L$33</c:f>
              <c:strCache>
                <c:ptCount val="1"/>
                <c:pt idx="0">
                  <c:v>Int Anthro+Natural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[hypotehtical_URP_Int_adjusted_v3.xlsx]Sheet1!$J$34:$J$38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[hypotehtical_URP_Int_adjusted_v3.xlsx]Sheet1!$L$34:$L$38</c:f>
              <c:numCache>
                <c:formatCode>0.00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47-4399-8895-CB002443F308}"/>
            </c:ext>
          </c:extLst>
        </c:ser>
        <c:ser>
          <c:idx val="2"/>
          <c:order val="2"/>
          <c:tx>
            <c:strRef>
              <c:f>[hypotehtical_URP_Int_adjusted_v3.xlsx]Sheet1!$M$33</c:f>
              <c:strCache>
                <c:ptCount val="1"/>
                <c:pt idx="0">
                  <c:v>Old URP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[hypotehtical_URP_Int_adjusted_v3.xlsx]Sheet1!$J$34:$J$38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[hypotehtical_URP_Int_adjusted_v3.xlsx]Sheet1!$M$34:$M$38</c:f>
              <c:numCache>
                <c:formatCode>0.00</c:formatCode>
                <c:ptCount val="5"/>
                <c:pt idx="0">
                  <c:v>12</c:v>
                </c:pt>
                <c:pt idx="1">
                  <c:v>10.95</c:v>
                </c:pt>
                <c:pt idx="2">
                  <c:v>10.199999999999999</c:v>
                </c:pt>
                <c:pt idx="3">
                  <c:v>8.4</c:v>
                </c:pt>
                <c:pt idx="4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47-4399-8895-CB002443F308}"/>
            </c:ext>
          </c:extLst>
        </c:ser>
        <c:ser>
          <c:idx val="3"/>
          <c:order val="3"/>
          <c:tx>
            <c:strRef>
              <c:f>[hypotehtical_URP_Int_adjusted_v3.xlsx]Sheet1!$N$33</c:f>
              <c:strCache>
                <c:ptCount val="1"/>
                <c:pt idx="0">
                  <c:v>URP Constant Int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[hypotehtical_URP_Int_adjusted_v3.xlsx]Sheet1!$J$34:$J$38</c:f>
              <c:numCache>
                <c:formatCode>0</c:formatCode>
                <c:ptCount val="5"/>
                <c:pt idx="0">
                  <c:v>2004</c:v>
                </c:pt>
                <c:pt idx="1">
                  <c:v>2011</c:v>
                </c:pt>
                <c:pt idx="2">
                  <c:v>2016</c:v>
                </c:pt>
                <c:pt idx="3">
                  <c:v>2028</c:v>
                </c:pt>
                <c:pt idx="4">
                  <c:v>2064</c:v>
                </c:pt>
              </c:numCache>
            </c:numRef>
          </c:xVal>
          <c:yVal>
            <c:numRef>
              <c:f>[hypotehtical_URP_Int_adjusted_v3.xlsx]Sheet1!$N$34:$N$38</c:f>
              <c:numCache>
                <c:formatCode>0.00</c:formatCode>
                <c:ptCount val="5"/>
                <c:pt idx="0">
                  <c:v>12</c:v>
                </c:pt>
                <c:pt idx="1">
                  <c:v>11.416666666666668</c:v>
                </c:pt>
                <c:pt idx="2">
                  <c:v>11</c:v>
                </c:pt>
                <c:pt idx="3">
                  <c:v>10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147-4399-8895-CB002443F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098904"/>
        <c:axId val="458096608"/>
      </c:scatterChart>
      <c:valAx>
        <c:axId val="458098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96608"/>
        <c:crosses val="autoZero"/>
        <c:crossBetween val="midCat"/>
      </c:valAx>
      <c:valAx>
        <c:axId val="4580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98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ADDCC-6C65-4F5F-8425-8DA07FC4EAA9}" type="doc">
      <dgm:prSet loTypeId="urn:microsoft.com/office/officeart/2005/8/layout/process1" loCatId="process" qsTypeId="urn:microsoft.com/office/officeart/2005/8/quickstyle/3d1" qsCatId="3D" csTypeId="urn:microsoft.com/office/officeart/2005/8/colors/accent5_2" csCatId="accent5" phldr="1"/>
      <dgm:spPr/>
    </dgm:pt>
    <dgm:pt modelId="{5443C8BB-CCF8-4D3D-9357-F140BEB9FAEC}">
      <dgm:prSet phldrT="[Text]"/>
      <dgm:spPr/>
      <dgm:t>
        <a:bodyPr/>
        <a:lstStyle/>
        <a:p>
          <a:r>
            <a:rPr lang="en-US" dirty="0" smtClean="0"/>
            <a:t>Raw Data</a:t>
          </a:r>
          <a:endParaRPr lang="en-US" dirty="0"/>
        </a:p>
      </dgm:t>
    </dgm:pt>
    <dgm:pt modelId="{6887E2AF-3982-40F7-9A2B-ACC338FC5283}" type="parTrans" cxnId="{37264447-6917-451C-AE2C-33DCFA4801CF}">
      <dgm:prSet/>
      <dgm:spPr/>
      <dgm:t>
        <a:bodyPr/>
        <a:lstStyle/>
        <a:p>
          <a:endParaRPr lang="en-US"/>
        </a:p>
      </dgm:t>
    </dgm:pt>
    <dgm:pt modelId="{62E42131-E39A-4255-B023-859E04A54F19}" type="sibTrans" cxnId="{37264447-6917-451C-AE2C-33DCFA4801CF}">
      <dgm:prSet/>
      <dgm:spPr/>
      <dgm:t>
        <a:bodyPr/>
        <a:lstStyle/>
        <a:p>
          <a:endParaRPr lang="en-US"/>
        </a:p>
      </dgm:t>
    </dgm:pt>
    <dgm:pt modelId="{C6312227-260C-46FF-905B-E504552EB452}">
      <dgm:prSet phldrT="[Text]"/>
      <dgm:spPr/>
      <dgm:t>
        <a:bodyPr/>
        <a:lstStyle/>
        <a:p>
          <a:r>
            <a:rPr lang="en-US" dirty="0" smtClean="0"/>
            <a:t>Carbon = OM + LAC</a:t>
          </a:r>
        </a:p>
        <a:p>
          <a:endParaRPr lang="en-US" dirty="0" smtClean="0"/>
        </a:p>
        <a:p>
          <a:r>
            <a:rPr lang="en-US" dirty="0" smtClean="0"/>
            <a:t>Dust = CM + Fine</a:t>
          </a:r>
          <a:endParaRPr lang="en-US" dirty="0"/>
        </a:p>
      </dgm:t>
    </dgm:pt>
    <dgm:pt modelId="{696FC61F-EE9F-40D6-BA9C-D00CBFF48E32}" type="parTrans" cxnId="{CB7C00E9-F4D3-41A2-AD58-D31B26187370}">
      <dgm:prSet/>
      <dgm:spPr/>
      <dgm:t>
        <a:bodyPr/>
        <a:lstStyle/>
        <a:p>
          <a:endParaRPr lang="en-US"/>
        </a:p>
      </dgm:t>
    </dgm:pt>
    <dgm:pt modelId="{376850B3-BA63-4C21-A0FD-B6241E84E6D1}" type="sibTrans" cxnId="{CB7C00E9-F4D3-41A2-AD58-D31B26187370}">
      <dgm:prSet/>
      <dgm:spPr/>
      <dgm:t>
        <a:bodyPr/>
        <a:lstStyle/>
        <a:p>
          <a:endParaRPr lang="en-US"/>
        </a:p>
      </dgm:t>
    </dgm:pt>
    <dgm:pt modelId="{ADAEC865-C681-47F0-9848-B66114A3E373}">
      <dgm:prSet phldrT="[Text]"/>
      <dgm:spPr/>
      <dgm:t>
        <a:bodyPr/>
        <a:lstStyle/>
        <a:p>
          <a:r>
            <a:rPr lang="en-US" dirty="0" smtClean="0"/>
            <a:t>Determine annual 95% carbon and dust values</a:t>
          </a:r>
          <a:endParaRPr lang="en-US" dirty="0"/>
        </a:p>
      </dgm:t>
    </dgm:pt>
    <dgm:pt modelId="{7FE95723-E864-42A1-9564-C266DF2D8C8F}" type="parTrans" cxnId="{F54C16FB-E162-4392-BE21-49E6FB509CB7}">
      <dgm:prSet/>
      <dgm:spPr/>
      <dgm:t>
        <a:bodyPr/>
        <a:lstStyle/>
        <a:p>
          <a:endParaRPr lang="en-US"/>
        </a:p>
      </dgm:t>
    </dgm:pt>
    <dgm:pt modelId="{C2DAFA40-D1AC-4324-B5E8-F47EE6D9A51C}" type="sibTrans" cxnId="{F54C16FB-E162-4392-BE21-49E6FB509CB7}">
      <dgm:prSet/>
      <dgm:spPr/>
      <dgm:t>
        <a:bodyPr/>
        <a:lstStyle/>
        <a:p>
          <a:endParaRPr lang="en-US"/>
        </a:p>
      </dgm:t>
    </dgm:pt>
    <dgm:pt modelId="{26013998-5D30-4F84-BD32-E85929C59A46}">
      <dgm:prSet phldrT="[Text]"/>
      <dgm:spPr/>
      <dgm:t>
        <a:bodyPr/>
        <a:lstStyle/>
        <a:p>
          <a:r>
            <a:rPr lang="en-US" dirty="0" smtClean="0"/>
            <a:t>Threshold =  minimum annual extinction between 2000-2014</a:t>
          </a:r>
          <a:endParaRPr lang="en-US" dirty="0"/>
        </a:p>
      </dgm:t>
    </dgm:pt>
    <dgm:pt modelId="{9905AF4A-5C0D-4413-AA44-55710F491812}" type="parTrans" cxnId="{7523E6ED-E1AE-48B1-AE01-400ED132FD6A}">
      <dgm:prSet/>
      <dgm:spPr/>
      <dgm:t>
        <a:bodyPr/>
        <a:lstStyle/>
        <a:p>
          <a:endParaRPr lang="en-US"/>
        </a:p>
      </dgm:t>
    </dgm:pt>
    <dgm:pt modelId="{CD57CD71-E3ED-4D4C-895A-F17EAFAD3EC8}" type="sibTrans" cxnId="{7523E6ED-E1AE-48B1-AE01-400ED132FD6A}">
      <dgm:prSet/>
      <dgm:spPr/>
      <dgm:t>
        <a:bodyPr/>
        <a:lstStyle/>
        <a:p>
          <a:endParaRPr lang="en-US"/>
        </a:p>
      </dgm:t>
    </dgm:pt>
    <dgm:pt modelId="{99817B34-B0BA-4E66-87EF-57EE9CF8F363}">
      <dgm:prSet phldrT="[Text]"/>
      <dgm:spPr/>
      <dgm:t>
        <a:bodyPr/>
        <a:lstStyle/>
        <a:p>
          <a:r>
            <a:rPr lang="en-US" dirty="0" smtClean="0"/>
            <a:t>Natural “episodic” = daily extinction in excess of threshold</a:t>
          </a:r>
          <a:endParaRPr lang="en-US" dirty="0"/>
        </a:p>
      </dgm:t>
    </dgm:pt>
    <dgm:pt modelId="{AE8C872D-0ED1-4541-985F-1FDA6EC5ACF5}" type="parTrans" cxnId="{B7F218F2-55FF-4144-B0C0-CDC403509FCA}">
      <dgm:prSet/>
      <dgm:spPr/>
      <dgm:t>
        <a:bodyPr/>
        <a:lstStyle/>
        <a:p>
          <a:endParaRPr lang="en-US"/>
        </a:p>
      </dgm:t>
    </dgm:pt>
    <dgm:pt modelId="{0EB8C002-2B6A-4BF4-9AF9-FB54C249804D}" type="sibTrans" cxnId="{B7F218F2-55FF-4144-B0C0-CDC403509FCA}">
      <dgm:prSet/>
      <dgm:spPr/>
      <dgm:t>
        <a:bodyPr/>
        <a:lstStyle/>
        <a:p>
          <a:endParaRPr lang="en-US"/>
        </a:p>
      </dgm:t>
    </dgm:pt>
    <dgm:pt modelId="{EE741CDB-AEAC-47CB-B856-118318C36DEE}">
      <dgm:prSet phldrT="[Text]"/>
      <dgm:spPr/>
      <dgm:t>
        <a:bodyPr/>
        <a:lstStyle/>
        <a:p>
          <a:r>
            <a:rPr lang="en-US" dirty="0" smtClean="0"/>
            <a:t>PM species extinction estimation</a:t>
          </a:r>
          <a:endParaRPr lang="en-US" dirty="0"/>
        </a:p>
      </dgm:t>
    </dgm:pt>
    <dgm:pt modelId="{396C73F0-4FDC-4A36-93EE-DA2B3578200C}" type="parTrans" cxnId="{7FA3A126-077A-4BDE-B7DB-97D2C9F9A0B9}">
      <dgm:prSet/>
      <dgm:spPr/>
      <dgm:t>
        <a:bodyPr/>
        <a:lstStyle/>
        <a:p>
          <a:endParaRPr lang="en-US"/>
        </a:p>
      </dgm:t>
    </dgm:pt>
    <dgm:pt modelId="{B4F4C284-7409-492A-A8B3-8A0600350CF3}" type="sibTrans" cxnId="{7FA3A126-077A-4BDE-B7DB-97D2C9F9A0B9}">
      <dgm:prSet/>
      <dgm:spPr/>
      <dgm:t>
        <a:bodyPr/>
        <a:lstStyle/>
        <a:p>
          <a:endParaRPr lang="en-US"/>
        </a:p>
      </dgm:t>
    </dgm:pt>
    <dgm:pt modelId="{E3DE44CC-6375-4976-831F-3AAC06A80980}" type="pres">
      <dgm:prSet presAssocID="{9DBADDCC-6C65-4F5F-8425-8DA07FC4EAA9}" presName="Name0" presStyleCnt="0">
        <dgm:presLayoutVars>
          <dgm:dir/>
          <dgm:resizeHandles val="exact"/>
        </dgm:presLayoutVars>
      </dgm:prSet>
      <dgm:spPr/>
    </dgm:pt>
    <dgm:pt modelId="{9D9CD131-2B03-4F4C-93DF-14B8EB4BCB53}" type="pres">
      <dgm:prSet presAssocID="{5443C8BB-CCF8-4D3D-9357-F140BEB9FAEC}" presName="node" presStyleLbl="node1" presStyleIdx="0" presStyleCnt="6" custLinFactNeighborY="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319F0-AD92-4CED-8D86-2AFBDDE443D2}" type="pres">
      <dgm:prSet presAssocID="{62E42131-E39A-4255-B023-859E04A54F1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91BA4D0-AF89-44F6-B146-52F8D6704134}" type="pres">
      <dgm:prSet presAssocID="{62E42131-E39A-4255-B023-859E04A54F1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C3AF685-F26B-440A-B348-2613240E9866}" type="pres">
      <dgm:prSet presAssocID="{EE741CDB-AEAC-47CB-B856-118318C36D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277E5-FEC5-4917-9C16-8E7351DBDBA4}" type="pres">
      <dgm:prSet presAssocID="{B4F4C284-7409-492A-A8B3-8A0600350CF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717599E-A322-4DC7-816A-8DE1728810CF}" type="pres">
      <dgm:prSet presAssocID="{B4F4C284-7409-492A-A8B3-8A0600350CF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D7D0F19-E7F6-419B-9BCD-DF403A7539D8}" type="pres">
      <dgm:prSet presAssocID="{C6312227-260C-46FF-905B-E504552EB4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078C4-EA8D-426E-B558-CA35E1F02EDA}" type="pres">
      <dgm:prSet presAssocID="{376850B3-BA63-4C21-A0FD-B6241E84E6D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ADC9BF1-B0C7-45CF-B69F-D32DC7AA912C}" type="pres">
      <dgm:prSet presAssocID="{376850B3-BA63-4C21-A0FD-B6241E84E6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0E213B0-635D-44C8-9D50-D6F4570D7CD0}" type="pres">
      <dgm:prSet presAssocID="{ADAEC865-C681-47F0-9848-B66114A3E37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53ADF-EAAB-420D-9144-659C91E40AE5}" type="pres">
      <dgm:prSet presAssocID="{C2DAFA40-D1AC-4324-B5E8-F47EE6D9A51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E1D6C29-2FE0-4722-A2A4-5D09C0A4CC33}" type="pres">
      <dgm:prSet presAssocID="{C2DAFA40-D1AC-4324-B5E8-F47EE6D9A51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6AF690-350B-4F96-B66C-D174DF3CE34B}" type="pres">
      <dgm:prSet presAssocID="{26013998-5D30-4F84-BD32-E85929C59A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17279-DFB5-4030-8EBA-806DD214C0D8}" type="pres">
      <dgm:prSet presAssocID="{CD57CD71-E3ED-4D4C-895A-F17EAFAD3EC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02F90D9-7A3B-4F4A-83FC-BBD89EF242D3}" type="pres">
      <dgm:prSet presAssocID="{CD57CD71-E3ED-4D4C-895A-F17EAFAD3EC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DE1C7E5-70C5-4A6F-AB97-D3AE40391F9A}" type="pres">
      <dgm:prSet presAssocID="{99817B34-B0BA-4E66-87EF-57EE9CF8F36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449451-7814-4045-BDD7-3C5527483EF0}" type="presOf" srcId="{26013998-5D30-4F84-BD32-E85929C59A46}" destId="{6B6AF690-350B-4F96-B66C-D174DF3CE34B}" srcOrd="0" destOrd="0" presId="urn:microsoft.com/office/officeart/2005/8/layout/process1"/>
    <dgm:cxn modelId="{9BB712A0-BA66-4E74-A2F9-86C056356A47}" type="presOf" srcId="{C2DAFA40-D1AC-4324-B5E8-F47EE6D9A51C}" destId="{24653ADF-EAAB-420D-9144-659C91E40AE5}" srcOrd="0" destOrd="0" presId="urn:microsoft.com/office/officeart/2005/8/layout/process1"/>
    <dgm:cxn modelId="{87123BE3-2662-42E2-A56E-8A3311861D5E}" type="presOf" srcId="{99817B34-B0BA-4E66-87EF-57EE9CF8F363}" destId="{FDE1C7E5-70C5-4A6F-AB97-D3AE40391F9A}" srcOrd="0" destOrd="0" presId="urn:microsoft.com/office/officeart/2005/8/layout/process1"/>
    <dgm:cxn modelId="{6544E002-1FBF-45A4-9211-08919869D365}" type="presOf" srcId="{B4F4C284-7409-492A-A8B3-8A0600350CF3}" destId="{B717599E-A322-4DC7-816A-8DE1728810CF}" srcOrd="1" destOrd="0" presId="urn:microsoft.com/office/officeart/2005/8/layout/process1"/>
    <dgm:cxn modelId="{CB7C00E9-F4D3-41A2-AD58-D31B26187370}" srcId="{9DBADDCC-6C65-4F5F-8425-8DA07FC4EAA9}" destId="{C6312227-260C-46FF-905B-E504552EB452}" srcOrd="2" destOrd="0" parTransId="{696FC61F-EE9F-40D6-BA9C-D00CBFF48E32}" sibTransId="{376850B3-BA63-4C21-A0FD-B6241E84E6D1}"/>
    <dgm:cxn modelId="{2699EBAB-2488-4F9F-89BF-CD1487B02F5C}" type="presOf" srcId="{C2DAFA40-D1AC-4324-B5E8-F47EE6D9A51C}" destId="{CE1D6C29-2FE0-4722-A2A4-5D09C0A4CC33}" srcOrd="1" destOrd="0" presId="urn:microsoft.com/office/officeart/2005/8/layout/process1"/>
    <dgm:cxn modelId="{F54C16FB-E162-4392-BE21-49E6FB509CB7}" srcId="{9DBADDCC-6C65-4F5F-8425-8DA07FC4EAA9}" destId="{ADAEC865-C681-47F0-9848-B66114A3E373}" srcOrd="3" destOrd="0" parTransId="{7FE95723-E864-42A1-9564-C266DF2D8C8F}" sibTransId="{C2DAFA40-D1AC-4324-B5E8-F47EE6D9A51C}"/>
    <dgm:cxn modelId="{7523E6ED-E1AE-48B1-AE01-400ED132FD6A}" srcId="{9DBADDCC-6C65-4F5F-8425-8DA07FC4EAA9}" destId="{26013998-5D30-4F84-BD32-E85929C59A46}" srcOrd="4" destOrd="0" parTransId="{9905AF4A-5C0D-4413-AA44-55710F491812}" sibTransId="{CD57CD71-E3ED-4D4C-895A-F17EAFAD3EC8}"/>
    <dgm:cxn modelId="{5B28487E-3FE6-4C59-975E-34445ED3BFDD}" type="presOf" srcId="{EE741CDB-AEAC-47CB-B856-118318C36DEE}" destId="{FC3AF685-F26B-440A-B348-2613240E9866}" srcOrd="0" destOrd="0" presId="urn:microsoft.com/office/officeart/2005/8/layout/process1"/>
    <dgm:cxn modelId="{AFDED9EB-6B04-4DCC-B9BF-E96E4962F575}" type="presOf" srcId="{C6312227-260C-46FF-905B-E504552EB452}" destId="{8D7D0F19-E7F6-419B-9BCD-DF403A7539D8}" srcOrd="0" destOrd="0" presId="urn:microsoft.com/office/officeart/2005/8/layout/process1"/>
    <dgm:cxn modelId="{C8695930-EE53-4618-BAB2-306A1C747784}" type="presOf" srcId="{62E42131-E39A-4255-B023-859E04A54F19}" destId="{7A7319F0-AD92-4CED-8D86-2AFBDDE443D2}" srcOrd="0" destOrd="0" presId="urn:microsoft.com/office/officeart/2005/8/layout/process1"/>
    <dgm:cxn modelId="{2270F223-1FB5-479D-B557-5E9A74B9567D}" type="presOf" srcId="{9DBADDCC-6C65-4F5F-8425-8DA07FC4EAA9}" destId="{E3DE44CC-6375-4976-831F-3AAC06A80980}" srcOrd="0" destOrd="0" presId="urn:microsoft.com/office/officeart/2005/8/layout/process1"/>
    <dgm:cxn modelId="{CF1EEF97-9DF6-4FBE-BBD0-54377E44D426}" type="presOf" srcId="{B4F4C284-7409-492A-A8B3-8A0600350CF3}" destId="{F04277E5-FEC5-4917-9C16-8E7351DBDBA4}" srcOrd="0" destOrd="0" presId="urn:microsoft.com/office/officeart/2005/8/layout/process1"/>
    <dgm:cxn modelId="{1B6B200C-3AD0-4467-8680-5A937271A38A}" type="presOf" srcId="{ADAEC865-C681-47F0-9848-B66114A3E373}" destId="{C0E213B0-635D-44C8-9D50-D6F4570D7CD0}" srcOrd="0" destOrd="0" presId="urn:microsoft.com/office/officeart/2005/8/layout/process1"/>
    <dgm:cxn modelId="{FA1688EE-2595-4262-BA5D-FA4B92053B23}" type="presOf" srcId="{376850B3-BA63-4C21-A0FD-B6241E84E6D1}" destId="{6A2078C4-EA8D-426E-B558-CA35E1F02EDA}" srcOrd="0" destOrd="0" presId="urn:microsoft.com/office/officeart/2005/8/layout/process1"/>
    <dgm:cxn modelId="{3AAA7991-116E-45A5-BDE1-A8E7E889AE8B}" type="presOf" srcId="{CD57CD71-E3ED-4D4C-895A-F17EAFAD3EC8}" destId="{702F90D9-7A3B-4F4A-83FC-BBD89EF242D3}" srcOrd="1" destOrd="0" presId="urn:microsoft.com/office/officeart/2005/8/layout/process1"/>
    <dgm:cxn modelId="{37264447-6917-451C-AE2C-33DCFA4801CF}" srcId="{9DBADDCC-6C65-4F5F-8425-8DA07FC4EAA9}" destId="{5443C8BB-CCF8-4D3D-9357-F140BEB9FAEC}" srcOrd="0" destOrd="0" parTransId="{6887E2AF-3982-40F7-9A2B-ACC338FC5283}" sibTransId="{62E42131-E39A-4255-B023-859E04A54F19}"/>
    <dgm:cxn modelId="{47667327-3B1F-4690-BF21-04C996B257A9}" type="presOf" srcId="{CD57CD71-E3ED-4D4C-895A-F17EAFAD3EC8}" destId="{D4817279-DFB5-4030-8EBA-806DD214C0D8}" srcOrd="0" destOrd="0" presId="urn:microsoft.com/office/officeart/2005/8/layout/process1"/>
    <dgm:cxn modelId="{A5923641-A12E-4D78-87EE-84AB58560591}" type="presOf" srcId="{62E42131-E39A-4255-B023-859E04A54F19}" destId="{091BA4D0-AF89-44F6-B146-52F8D6704134}" srcOrd="1" destOrd="0" presId="urn:microsoft.com/office/officeart/2005/8/layout/process1"/>
    <dgm:cxn modelId="{7FA3A126-077A-4BDE-B7DB-97D2C9F9A0B9}" srcId="{9DBADDCC-6C65-4F5F-8425-8DA07FC4EAA9}" destId="{EE741CDB-AEAC-47CB-B856-118318C36DEE}" srcOrd="1" destOrd="0" parTransId="{396C73F0-4FDC-4A36-93EE-DA2B3578200C}" sibTransId="{B4F4C284-7409-492A-A8B3-8A0600350CF3}"/>
    <dgm:cxn modelId="{D38F3C49-E25C-4B97-85E7-130D50324904}" type="presOf" srcId="{376850B3-BA63-4C21-A0FD-B6241E84E6D1}" destId="{7ADC9BF1-B0C7-45CF-B69F-D32DC7AA912C}" srcOrd="1" destOrd="0" presId="urn:microsoft.com/office/officeart/2005/8/layout/process1"/>
    <dgm:cxn modelId="{B7F218F2-55FF-4144-B0C0-CDC403509FCA}" srcId="{9DBADDCC-6C65-4F5F-8425-8DA07FC4EAA9}" destId="{99817B34-B0BA-4E66-87EF-57EE9CF8F363}" srcOrd="5" destOrd="0" parTransId="{AE8C872D-0ED1-4541-985F-1FDA6EC5ACF5}" sibTransId="{0EB8C002-2B6A-4BF4-9AF9-FB54C249804D}"/>
    <dgm:cxn modelId="{F0F60F3E-8E26-4226-90D7-6D56A0954E5F}" type="presOf" srcId="{5443C8BB-CCF8-4D3D-9357-F140BEB9FAEC}" destId="{9D9CD131-2B03-4F4C-93DF-14B8EB4BCB53}" srcOrd="0" destOrd="0" presId="urn:microsoft.com/office/officeart/2005/8/layout/process1"/>
    <dgm:cxn modelId="{510C9667-2AD8-448A-82B4-20E64DD488BD}" type="presParOf" srcId="{E3DE44CC-6375-4976-831F-3AAC06A80980}" destId="{9D9CD131-2B03-4F4C-93DF-14B8EB4BCB53}" srcOrd="0" destOrd="0" presId="urn:microsoft.com/office/officeart/2005/8/layout/process1"/>
    <dgm:cxn modelId="{5C219378-41EF-4DC3-BA7A-A445BCDC384B}" type="presParOf" srcId="{E3DE44CC-6375-4976-831F-3AAC06A80980}" destId="{7A7319F0-AD92-4CED-8D86-2AFBDDE443D2}" srcOrd="1" destOrd="0" presId="urn:microsoft.com/office/officeart/2005/8/layout/process1"/>
    <dgm:cxn modelId="{5C19900E-1BF6-466F-920B-5E873145F46E}" type="presParOf" srcId="{7A7319F0-AD92-4CED-8D86-2AFBDDE443D2}" destId="{091BA4D0-AF89-44F6-B146-52F8D6704134}" srcOrd="0" destOrd="0" presId="urn:microsoft.com/office/officeart/2005/8/layout/process1"/>
    <dgm:cxn modelId="{0E84A970-8D7F-4DD3-ADF5-733E2D139213}" type="presParOf" srcId="{E3DE44CC-6375-4976-831F-3AAC06A80980}" destId="{FC3AF685-F26B-440A-B348-2613240E9866}" srcOrd="2" destOrd="0" presId="urn:microsoft.com/office/officeart/2005/8/layout/process1"/>
    <dgm:cxn modelId="{77EECD22-FD10-43CF-9B46-1A29516B84CE}" type="presParOf" srcId="{E3DE44CC-6375-4976-831F-3AAC06A80980}" destId="{F04277E5-FEC5-4917-9C16-8E7351DBDBA4}" srcOrd="3" destOrd="0" presId="urn:microsoft.com/office/officeart/2005/8/layout/process1"/>
    <dgm:cxn modelId="{2FD108D9-9CCA-49F9-A2B9-5DEED1E0785B}" type="presParOf" srcId="{F04277E5-FEC5-4917-9C16-8E7351DBDBA4}" destId="{B717599E-A322-4DC7-816A-8DE1728810CF}" srcOrd="0" destOrd="0" presId="urn:microsoft.com/office/officeart/2005/8/layout/process1"/>
    <dgm:cxn modelId="{43D94152-39EA-414A-9AAF-487CB810262B}" type="presParOf" srcId="{E3DE44CC-6375-4976-831F-3AAC06A80980}" destId="{8D7D0F19-E7F6-419B-9BCD-DF403A7539D8}" srcOrd="4" destOrd="0" presId="urn:microsoft.com/office/officeart/2005/8/layout/process1"/>
    <dgm:cxn modelId="{721DD7C9-59D7-4CC4-8895-2CE8FBAF8C15}" type="presParOf" srcId="{E3DE44CC-6375-4976-831F-3AAC06A80980}" destId="{6A2078C4-EA8D-426E-B558-CA35E1F02EDA}" srcOrd="5" destOrd="0" presId="urn:microsoft.com/office/officeart/2005/8/layout/process1"/>
    <dgm:cxn modelId="{004C817D-60CF-4A50-8746-AE31B9025129}" type="presParOf" srcId="{6A2078C4-EA8D-426E-B558-CA35E1F02EDA}" destId="{7ADC9BF1-B0C7-45CF-B69F-D32DC7AA912C}" srcOrd="0" destOrd="0" presId="urn:microsoft.com/office/officeart/2005/8/layout/process1"/>
    <dgm:cxn modelId="{2E966826-D46A-4EEA-92A3-7C0E62B83600}" type="presParOf" srcId="{E3DE44CC-6375-4976-831F-3AAC06A80980}" destId="{C0E213B0-635D-44C8-9D50-D6F4570D7CD0}" srcOrd="6" destOrd="0" presId="urn:microsoft.com/office/officeart/2005/8/layout/process1"/>
    <dgm:cxn modelId="{BAA434D3-7A37-46AC-8327-AE28B182C759}" type="presParOf" srcId="{E3DE44CC-6375-4976-831F-3AAC06A80980}" destId="{24653ADF-EAAB-420D-9144-659C91E40AE5}" srcOrd="7" destOrd="0" presId="urn:microsoft.com/office/officeart/2005/8/layout/process1"/>
    <dgm:cxn modelId="{CC7FD1B0-0082-44EC-8BD3-B7D45823B0AE}" type="presParOf" srcId="{24653ADF-EAAB-420D-9144-659C91E40AE5}" destId="{CE1D6C29-2FE0-4722-A2A4-5D09C0A4CC33}" srcOrd="0" destOrd="0" presId="urn:microsoft.com/office/officeart/2005/8/layout/process1"/>
    <dgm:cxn modelId="{2B7FC273-7203-41D1-BA7C-925E4E68AADC}" type="presParOf" srcId="{E3DE44CC-6375-4976-831F-3AAC06A80980}" destId="{6B6AF690-350B-4F96-B66C-D174DF3CE34B}" srcOrd="8" destOrd="0" presId="urn:microsoft.com/office/officeart/2005/8/layout/process1"/>
    <dgm:cxn modelId="{7CA43116-099D-4268-BD54-9DA07D1EB9B8}" type="presParOf" srcId="{E3DE44CC-6375-4976-831F-3AAC06A80980}" destId="{D4817279-DFB5-4030-8EBA-806DD214C0D8}" srcOrd="9" destOrd="0" presId="urn:microsoft.com/office/officeart/2005/8/layout/process1"/>
    <dgm:cxn modelId="{386282D1-3770-4ED7-9658-9BA66609FB16}" type="presParOf" srcId="{D4817279-DFB5-4030-8EBA-806DD214C0D8}" destId="{702F90D9-7A3B-4F4A-83FC-BBD89EF242D3}" srcOrd="0" destOrd="0" presId="urn:microsoft.com/office/officeart/2005/8/layout/process1"/>
    <dgm:cxn modelId="{6E158160-9F6D-4B38-BBF2-5F2D6FD39552}" type="presParOf" srcId="{E3DE44CC-6375-4976-831F-3AAC06A80980}" destId="{FDE1C7E5-70C5-4A6F-AB97-D3AE40391F9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CD131-2B03-4F4C-93DF-14B8EB4BCB53}">
      <dsp:nvSpPr>
        <dsp:cNvPr id="0" name=""/>
        <dsp:cNvSpPr/>
      </dsp:nvSpPr>
      <dsp:spPr>
        <a:xfrm>
          <a:off x="0" y="365584"/>
          <a:ext cx="1028699" cy="1344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Raw Data</a:t>
          </a:r>
          <a:endParaRPr lang="en-US" sz="1400" kern="1200" dirty="0"/>
        </a:p>
      </dsp:txBody>
      <dsp:txXfrm>
        <a:off x="30130" y="395714"/>
        <a:ext cx="968439" cy="1284446"/>
      </dsp:txXfrm>
    </dsp:sp>
    <dsp:sp modelId="{7A7319F0-AD92-4CED-8D86-2AFBDDE443D2}">
      <dsp:nvSpPr>
        <dsp:cNvPr id="0" name=""/>
        <dsp:cNvSpPr/>
      </dsp:nvSpPr>
      <dsp:spPr>
        <a:xfrm rot="21577949">
          <a:off x="1131567" y="905720"/>
          <a:ext cx="218088" cy="25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31568" y="956953"/>
        <a:ext cx="152662" cy="153071"/>
      </dsp:txXfrm>
    </dsp:sp>
    <dsp:sp modelId="{FC3AF685-F26B-440A-B348-2613240E9866}">
      <dsp:nvSpPr>
        <dsp:cNvPr id="0" name=""/>
        <dsp:cNvSpPr/>
      </dsp:nvSpPr>
      <dsp:spPr>
        <a:xfrm>
          <a:off x="1440180" y="356346"/>
          <a:ext cx="1028699" cy="1344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PM species extinction estimation</a:t>
          </a:r>
          <a:endParaRPr lang="en-US" sz="1400" kern="1200" dirty="0"/>
        </a:p>
      </dsp:txBody>
      <dsp:txXfrm>
        <a:off x="1470310" y="386476"/>
        <a:ext cx="968439" cy="1284446"/>
      </dsp:txXfrm>
    </dsp:sp>
    <dsp:sp modelId="{F04277E5-FEC5-4917-9C16-8E7351DBDBA4}">
      <dsp:nvSpPr>
        <dsp:cNvPr id="0" name=""/>
        <dsp:cNvSpPr/>
      </dsp:nvSpPr>
      <dsp:spPr>
        <a:xfrm>
          <a:off x="2571750" y="901141"/>
          <a:ext cx="218084" cy="25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71750" y="952164"/>
        <a:ext cx="152659" cy="153071"/>
      </dsp:txXfrm>
    </dsp:sp>
    <dsp:sp modelId="{8D7D0F19-E7F6-419B-9BCD-DF403A7539D8}">
      <dsp:nvSpPr>
        <dsp:cNvPr id="0" name=""/>
        <dsp:cNvSpPr/>
      </dsp:nvSpPr>
      <dsp:spPr>
        <a:xfrm>
          <a:off x="2880360" y="356346"/>
          <a:ext cx="1028699" cy="1344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Carbon = OM + LAC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Dust = CM + Fine</a:t>
          </a:r>
          <a:endParaRPr lang="en-US" sz="1400" kern="1200" dirty="0"/>
        </a:p>
      </dsp:txBody>
      <dsp:txXfrm>
        <a:off x="2910490" y="386476"/>
        <a:ext cx="968439" cy="1284446"/>
      </dsp:txXfrm>
    </dsp:sp>
    <dsp:sp modelId="{6A2078C4-EA8D-426E-B558-CA35E1F02EDA}">
      <dsp:nvSpPr>
        <dsp:cNvPr id="0" name=""/>
        <dsp:cNvSpPr/>
      </dsp:nvSpPr>
      <dsp:spPr>
        <a:xfrm>
          <a:off x="4011930" y="901141"/>
          <a:ext cx="218084" cy="25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011930" y="952164"/>
        <a:ext cx="152659" cy="153071"/>
      </dsp:txXfrm>
    </dsp:sp>
    <dsp:sp modelId="{C0E213B0-635D-44C8-9D50-D6F4570D7CD0}">
      <dsp:nvSpPr>
        <dsp:cNvPr id="0" name=""/>
        <dsp:cNvSpPr/>
      </dsp:nvSpPr>
      <dsp:spPr>
        <a:xfrm>
          <a:off x="4320540" y="356346"/>
          <a:ext cx="1028699" cy="1344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Determine annual 95% carbon and dust values</a:t>
          </a:r>
          <a:endParaRPr lang="en-US" sz="1400" kern="1200" dirty="0"/>
        </a:p>
      </dsp:txBody>
      <dsp:txXfrm>
        <a:off x="4350670" y="386476"/>
        <a:ext cx="968439" cy="1284446"/>
      </dsp:txXfrm>
    </dsp:sp>
    <dsp:sp modelId="{24653ADF-EAAB-420D-9144-659C91E40AE5}">
      <dsp:nvSpPr>
        <dsp:cNvPr id="0" name=""/>
        <dsp:cNvSpPr/>
      </dsp:nvSpPr>
      <dsp:spPr>
        <a:xfrm>
          <a:off x="5452110" y="901141"/>
          <a:ext cx="218084" cy="25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452110" y="952164"/>
        <a:ext cx="152659" cy="153071"/>
      </dsp:txXfrm>
    </dsp:sp>
    <dsp:sp modelId="{6B6AF690-350B-4F96-B66C-D174DF3CE34B}">
      <dsp:nvSpPr>
        <dsp:cNvPr id="0" name=""/>
        <dsp:cNvSpPr/>
      </dsp:nvSpPr>
      <dsp:spPr>
        <a:xfrm>
          <a:off x="5760719" y="356346"/>
          <a:ext cx="1028699" cy="1344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Threshold =  minimum annual extinction between 2000-2014</a:t>
          </a:r>
          <a:endParaRPr lang="en-US" sz="1400" kern="1200" dirty="0"/>
        </a:p>
      </dsp:txBody>
      <dsp:txXfrm>
        <a:off x="5790849" y="386476"/>
        <a:ext cx="968439" cy="1284446"/>
      </dsp:txXfrm>
    </dsp:sp>
    <dsp:sp modelId="{D4817279-DFB5-4030-8EBA-806DD214C0D8}">
      <dsp:nvSpPr>
        <dsp:cNvPr id="0" name=""/>
        <dsp:cNvSpPr/>
      </dsp:nvSpPr>
      <dsp:spPr>
        <a:xfrm>
          <a:off x="6892289" y="901141"/>
          <a:ext cx="218084" cy="25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892289" y="952164"/>
        <a:ext cx="152659" cy="153071"/>
      </dsp:txXfrm>
    </dsp:sp>
    <dsp:sp modelId="{FDE1C7E5-70C5-4A6F-AB97-D3AE40391F9A}">
      <dsp:nvSpPr>
        <dsp:cNvPr id="0" name=""/>
        <dsp:cNvSpPr/>
      </dsp:nvSpPr>
      <dsp:spPr>
        <a:xfrm>
          <a:off x="7200899" y="356346"/>
          <a:ext cx="1028699" cy="1344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Natural “episodic” = daily extinction in excess of threshold</a:t>
          </a:r>
          <a:endParaRPr lang="en-US" sz="1400" kern="1200" dirty="0"/>
        </a:p>
      </dsp:txBody>
      <dsp:txXfrm>
        <a:off x="7231029" y="386476"/>
        <a:ext cx="968439" cy="128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0.15312</cdr:x>
      <cdr:y>0.11969</cdr:y>
    </cdr:from>
    <cdr:to>
      <cdr:x>0.15398</cdr:x>
      <cdr:y>0.80472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136650" y="48260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0.23011</cdr:x>
      <cdr:y>0.11969</cdr:y>
    </cdr:from>
    <cdr:to>
      <cdr:x>0.23097</cdr:x>
      <cdr:y>0.80472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1708150" y="48260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0.30539</cdr:x>
      <cdr:y>0.11496</cdr:y>
    </cdr:from>
    <cdr:to>
      <cdr:x>0.30624</cdr:x>
      <cdr:y>0.8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2266950" y="46355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0.37896</cdr:x>
      <cdr:y>0.11969</cdr:y>
    </cdr:from>
    <cdr:to>
      <cdr:x>0.37981</cdr:x>
      <cdr:y>0.80472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2813050" y="48260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0.45595</cdr:x>
      <cdr:y>0.11654</cdr:y>
    </cdr:from>
    <cdr:to>
      <cdr:x>0.4568</cdr:x>
      <cdr:y>0.80157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3384550" y="46990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0.53293</cdr:x>
      <cdr:y>0.11654</cdr:y>
    </cdr:from>
    <cdr:to>
      <cdr:x>0.53379</cdr:x>
      <cdr:y>0.80157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3956050" y="46990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0.60479</cdr:x>
      <cdr:y>0.11496</cdr:y>
    </cdr:from>
    <cdr:to>
      <cdr:x>0.60565</cdr:x>
      <cdr:y>0.8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4489450" y="46355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0.68092</cdr:x>
      <cdr:y>0.11811</cdr:y>
    </cdr:from>
    <cdr:to>
      <cdr:x>0.68178</cdr:x>
      <cdr:y>0.80315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5054600" y="47625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0.75706</cdr:x>
      <cdr:y>0.11811</cdr:y>
    </cdr:from>
    <cdr:to>
      <cdr:x>0.75791</cdr:x>
      <cdr:y>0.80315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5619750" y="47625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0.83148</cdr:x>
      <cdr:y>0.11654</cdr:y>
    </cdr:from>
    <cdr:to>
      <cdr:x>0.83234</cdr:x>
      <cdr:y>0.80157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6172200" y="46990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0.90932</cdr:x>
      <cdr:y>0.11654</cdr:y>
    </cdr:from>
    <cdr:to>
      <cdr:x>0.91018</cdr:x>
      <cdr:y>0.80157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6750050" y="469900"/>
          <a:ext cx="6350" cy="2762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0.93653</cdr:x>
      <cdr:y>0.57733</cdr:y>
    </cdr:from>
    <cdr:to>
      <cdr:x>0.94188</cdr:x>
      <cdr:y>0.58661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005994" y="2872832"/>
          <a:ext cx="45719" cy="4618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0.12619</cdr:x>
      <cdr:y>0.35831</cdr:y>
    </cdr:from>
    <cdr:to>
      <cdr:x>0.93653</cdr:x>
      <cdr:y>0.58847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078721" y="1782941"/>
          <a:ext cx="6927273" cy="114530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0.14564</cdr:x>
      <cdr:y>0.5068</cdr:y>
    </cdr:from>
    <cdr:to>
      <cdr:x>0.93761</cdr:x>
      <cdr:y>0.71469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1244975" y="2521850"/>
          <a:ext cx="6770255" cy="103447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D6466-342D-403E-89E6-A2CED42DFB38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0184D-5CE8-4AAB-B179-7C540DF53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8AE76-D738-4E26-8A56-77B6901305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3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67E1-1C15-4C00-B811-CA0E8192E0DE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1A40-3513-4075-B5C1-E38FD371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pair2.org/RHPWG.asp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star.org/Docs/Business%20Meetings/spring18/RHR-IntContModeling_Apr24_v3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970" y="188713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Visibility Discussion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01970" y="4338478"/>
            <a:ext cx="9144000" cy="1655762"/>
          </a:xfrm>
        </p:spPr>
        <p:txBody>
          <a:bodyPr/>
          <a:lstStyle/>
          <a:p>
            <a:pPr algn="l"/>
            <a:r>
              <a:rPr lang="en-US" dirty="0" smtClean="0"/>
              <a:t>August </a:t>
            </a:r>
            <a:r>
              <a:rPr lang="en-US" dirty="0"/>
              <a:t>1, 2018 </a:t>
            </a:r>
            <a:r>
              <a:rPr lang="en-US" dirty="0" smtClean="0"/>
              <a:t>   9-11 am</a:t>
            </a:r>
          </a:p>
          <a:p>
            <a:pPr algn="l"/>
            <a:r>
              <a:rPr lang="en-US" dirty="0" smtClean="0"/>
              <a:t>WRAP TSC/Co-Chairs Call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43" y="1019376"/>
            <a:ext cx="6471420" cy="4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09605"/>
            <a:ext cx="10515600" cy="27432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Monitoring Data &amp; Glide Path Subcommittee Update: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E3 Threshold Analysis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477692"/>
            <a:ext cx="9144000" cy="1655762"/>
          </a:xfrm>
        </p:spPr>
        <p:txBody>
          <a:bodyPr/>
          <a:lstStyle/>
          <a:p>
            <a:r>
              <a:rPr lang="en-US" dirty="0" smtClean="0"/>
              <a:t>Ryan Templeton</a:t>
            </a:r>
          </a:p>
          <a:p>
            <a:r>
              <a:rPr lang="en-US" dirty="0" smtClean="0"/>
              <a:t>8/1/2018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66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Extreme Episodic Events (E3)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EPA’s proposed threshold to isolate extreme dust (i.e. dust storms) and carbon events (i.e. wildfires)</a:t>
            </a:r>
          </a:p>
          <a:p>
            <a:r>
              <a:rPr lang="en-US" dirty="0" smtClean="0"/>
              <a:t>These can essentially be thought of as exceptional events; however, their identification/treatment is much different</a:t>
            </a:r>
          </a:p>
          <a:p>
            <a:r>
              <a:rPr lang="en-US" dirty="0" smtClean="0"/>
              <a:t>These events will be highly variable between sites and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671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EPA’s recommended E3 approach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84200"/>
              </p:ext>
            </p:extLst>
          </p:nvPr>
        </p:nvGraphicFramePr>
        <p:xfrm>
          <a:off x="1981200" y="1196616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3438039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SzPct val="75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/>
              <a:t>Thresholds are estimated for carbon and dust separately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/>
              <a:t>E3 threshold only targets extreme events, not all events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/>
              <a:t>Treatment does not include removal of E3 days but attempts to remove extreme event emissions in excess of the threshold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668"/>
            <a:ext cx="10515600" cy="109728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Work Completed to Date	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94846"/>
            <a:ext cx="8610600" cy="50821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Surveyed States for Most Impaired Day (MID) feedback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Identified representative sites for technical analyses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Created </a:t>
            </a:r>
            <a:r>
              <a:rPr lang="en-US" dirty="0"/>
              <a:t>a list of </a:t>
            </a:r>
            <a:r>
              <a:rPr lang="en-US" dirty="0" smtClean="0"/>
              <a:t>metric alternatives with pros/cons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Constructed analytical tools to examine E3 alternatives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Developed graphics and summary charts for 2000-2016 representative site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Graphically compared site sensitivity to alternative E3 threshold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Began drafting a subcommittee work summary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70"/>
            <a:ext cx="10515600" cy="1098166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Representative Site Selection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33601"/>
              </p:ext>
            </p:extLst>
          </p:nvPr>
        </p:nvGraphicFramePr>
        <p:xfrm>
          <a:off x="1016001" y="1411623"/>
          <a:ext cx="10104581" cy="5120563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170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0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Criteria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Primary Choice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Secondary Choice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Reasoning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Grand Canyon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GRCA (AZ)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N/A</a:t>
                      </a:r>
                      <a:endParaRPr lang="en-US" sz="1100" dirty="0"/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Historical significance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6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High Impact Fire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YELL (WY)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YOSE (CA)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Complete data at </a:t>
                      </a:r>
                      <a:r>
                        <a:rPr lang="en-US" sz="1100" dirty="0" smtClean="0">
                          <a:effectLst/>
                        </a:rPr>
                        <a:t>YELL, </a:t>
                      </a:r>
                      <a:r>
                        <a:rPr lang="en-US" sz="1100" dirty="0">
                          <a:effectLst/>
                        </a:rPr>
                        <a:t>consistent impacts from fires year after year with extreme days every couple years.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YOSE has fires but also days with very high sulfates, could be a good example to see if high </a:t>
                      </a:r>
                      <a:r>
                        <a:rPr lang="en-US" sz="1100" dirty="0" smtClean="0">
                          <a:effectLst/>
                        </a:rPr>
                        <a:t>non-fire </a:t>
                      </a:r>
                      <a:r>
                        <a:rPr lang="en-US" sz="1100" dirty="0">
                          <a:effectLst/>
                        </a:rPr>
                        <a:t>sulfate days </a:t>
                      </a:r>
                      <a:r>
                        <a:rPr lang="en-US" sz="1100" dirty="0" smtClean="0">
                          <a:effectLst/>
                        </a:rPr>
                        <a:t>remain.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Impact Dust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SAWE (AZ)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SACR (NM)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Both sites represent regions with high incidences of large dust storms. Additionally, these sites register some of the highest CM visibility impacts of any sites in the West.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4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Border Site </a:t>
                      </a:r>
                      <a:r>
                        <a:rPr lang="en-US" sz="1100" dirty="0" smtClean="0">
                          <a:effectLst/>
                        </a:rPr>
                        <a:t>- Canada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GLAC (MT)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MELA (MT)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Proximity </a:t>
                      </a:r>
                      <a:r>
                        <a:rPr lang="en-US" sz="1100" dirty="0">
                          <a:effectLst/>
                        </a:rPr>
                        <a:t>to </a:t>
                      </a:r>
                      <a:r>
                        <a:rPr lang="en-US" sz="1100" dirty="0" smtClean="0">
                          <a:effectLst/>
                        </a:rPr>
                        <a:t>border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Border Site – Mexico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CHIR (AZ)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AGTI (CA)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Proximity to border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Border Site - 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SIME (AK)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TUXE (AK)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Close to Asia with low local anthropogenic </a:t>
                      </a:r>
                      <a:r>
                        <a:rPr lang="en-US" sz="1100" dirty="0" smtClean="0">
                          <a:effectLst/>
                        </a:rPr>
                        <a:t>impacts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Elevation Site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WHRI (CO)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WHPE (NM)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r>
                        <a:rPr lang="en-US" sz="1100" baseline="30000">
                          <a:effectLst/>
                        </a:rPr>
                        <a:t>st</a:t>
                      </a:r>
                      <a:r>
                        <a:rPr lang="en-US" sz="1100">
                          <a:effectLst/>
                        </a:rPr>
                        <a:t> and 2</a:t>
                      </a:r>
                      <a:r>
                        <a:rPr lang="en-US" sz="1100" baseline="30000">
                          <a:effectLst/>
                        </a:rPr>
                        <a:t>nd</a:t>
                      </a:r>
                      <a:r>
                        <a:rPr lang="en-US" sz="1100">
                          <a:effectLst/>
                        </a:rPr>
                        <a:t> highest elevation sites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Coastal Site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REDW (CA)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KALM1 (OR)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REDW has significant sea salt contribution, each day. KALM represents the same region as REDW but is further from the shoreline and exhibits lower sea salt impacts.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Urban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ROMO (CO)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SAGO (CA)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Denver and Los Angeles impacted locations, respectively.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Desert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GUMO (NM)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SAWE (AZ)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SAWE and GUMO represent Sonoran and Chihuahuan deserts, respectively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STAR1 (OR)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NOCA (WA)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Highly forested regions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Tundra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SIME (AK)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TUXE (AK)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Located in subarctic tundra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Volcano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HAVO1 (HI)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Highly impacted by volcanic</a:t>
                      </a:r>
                      <a:r>
                        <a:rPr lang="en-US" sz="1100" baseline="0" dirty="0" smtClean="0">
                          <a:effectLst/>
                        </a:rPr>
                        <a:t> activities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Oil and Gas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MELA (MT)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MEVE1 (CO)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Proximity to </a:t>
                      </a:r>
                      <a:r>
                        <a:rPr lang="en-US" sz="1100" dirty="0">
                          <a:effectLst/>
                        </a:rPr>
                        <a:t>gas well </a:t>
                      </a:r>
                      <a:r>
                        <a:rPr lang="en-US" sz="1100" dirty="0" smtClean="0">
                          <a:effectLst/>
                        </a:rPr>
                        <a:t>(MELA</a:t>
                      </a:r>
                      <a:r>
                        <a:rPr lang="en-US" sz="1100" baseline="0" dirty="0" smtClean="0">
                          <a:effectLst/>
                        </a:rPr>
                        <a:t> is </a:t>
                      </a:r>
                      <a:r>
                        <a:rPr lang="en-US" sz="1100" dirty="0" smtClean="0">
                          <a:effectLst/>
                        </a:rPr>
                        <a:t>&lt;5km)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GRBA1 (NV)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SAWT1 (ID)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Sites representing locations with minimal urban or oil and gas influences.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2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Complex sites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CANY (UT)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JOSH (CA)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CANY has high fire days, high dust days, and many days with high sulfate/nitrate contribution. Source apportionment shows a high percentage from outside domain as well.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3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71"/>
            <a:ext cx="10515600" cy="1083178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Representative Sites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93" y="1230388"/>
            <a:ext cx="6708824" cy="5474302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47" y="1239624"/>
            <a:ext cx="2535608" cy="2069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37" y="4634943"/>
            <a:ext cx="2530118" cy="20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6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Analytical Tools Developed – Excel Workbook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3784" y="1177354"/>
            <a:ext cx="4328466" cy="2725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08" y="1189750"/>
            <a:ext cx="4945656" cy="27126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313" y="4014622"/>
            <a:ext cx="9388345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4326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Analytical Tools Developed – R Code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731" y="1095966"/>
            <a:ext cx="3622039" cy="475488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88" y="1095966"/>
            <a:ext cx="3970313" cy="521208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144720" y="1095966"/>
            <a:ext cx="3970315" cy="5212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495" y="5798104"/>
            <a:ext cx="420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Thresholds Approaches Examined: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Percentiles – 50%, 60%, 70%, 80%, 90%,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Statistics – Minimum, Median,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Temporal Scale – Seasonal, Annual</a:t>
            </a:r>
          </a:p>
        </p:txBody>
      </p:sp>
    </p:spTree>
    <p:extLst>
      <p:ext uri="{BB962C8B-B14F-4D97-AF65-F5344CB8AC3E}">
        <p14:creationId xmlns:p14="http://schemas.microsoft.com/office/powerpoint/2010/main" val="3721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4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Threshold alternative comparison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506103"/>
              </p:ext>
            </p:extLst>
          </p:nvPr>
        </p:nvGraphicFramePr>
        <p:xfrm>
          <a:off x="1899927" y="1206857"/>
          <a:ext cx="8392147" cy="55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7662554" y="6446917"/>
            <a:ext cx="262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*n = 26 representative monitoring sites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81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0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Site Sensitivity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6243" y="1163784"/>
            <a:ext cx="8818883" cy="5620328"/>
            <a:chOff x="485153" y="914400"/>
            <a:chExt cx="8317675" cy="5667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9247" y="914400"/>
              <a:ext cx="8053581" cy="548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118004" y="3227099"/>
              <a:ext cx="1519742" cy="31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Cumulative Days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6246912"/>
              <a:ext cx="465244" cy="335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Site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77040" y="1191492"/>
            <a:ext cx="3959544" cy="830997"/>
          </a:xfrm>
          <a:prstGeom prst="rect">
            <a:avLst/>
          </a:prstGeom>
          <a:noFill/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Variable Key: </a:t>
            </a:r>
          </a:p>
          <a:p>
            <a:r>
              <a:rPr lang="en-US" sz="1200" dirty="0"/>
              <a:t>Statistic - ‘Min’ = Minimum, ‘Med’ = Median, ‘Mean’ = Mean</a:t>
            </a:r>
          </a:p>
          <a:p>
            <a:r>
              <a:rPr lang="en-US" sz="1200" dirty="0"/>
              <a:t>Temporal Scale – ‘Y’ = Annual, ‘S’ = Seasonal</a:t>
            </a:r>
          </a:p>
          <a:p>
            <a:r>
              <a:rPr lang="en-US" sz="1200" dirty="0"/>
              <a:t>Threshold Percentiles – 50%, 60%, 70%, 80%, 90%, 95%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9173" y="2239505"/>
            <a:ext cx="2224007" cy="39703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inter-site variability in MID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bars indicate sensitivity to changing the MID estimation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Variability indicates that sensitive sites should be further analyzed by responsible State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0145" y="6558307"/>
            <a:ext cx="4331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*36 MID alternatives tested, sample period is 2000-2016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62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Visibility and the Regional Haze Rule	</a:t>
            </a:r>
            <a:br>
              <a:rPr lang="en-US" dirty="0" smtClean="0"/>
            </a:br>
            <a:r>
              <a:rPr lang="en-US" sz="3600" i="1" dirty="0" smtClean="0"/>
              <a:t>Purpose of Call and Discussion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common understanding of visibility and regional haze planning activities</a:t>
            </a:r>
          </a:p>
          <a:p>
            <a:r>
              <a:rPr lang="en-US" dirty="0" smtClean="0"/>
              <a:t>Share work to date by Work Groups/Subcommittees</a:t>
            </a:r>
          </a:p>
          <a:p>
            <a:r>
              <a:rPr lang="en-US" dirty="0" smtClean="0"/>
              <a:t>Identify framework to account for international and prescribed fire contributions</a:t>
            </a:r>
          </a:p>
          <a:p>
            <a:r>
              <a:rPr lang="en-US" dirty="0" smtClean="0"/>
              <a:t>Revising natural conditions estimates</a:t>
            </a:r>
          </a:p>
          <a:p>
            <a:r>
              <a:rPr lang="en-US" dirty="0" smtClean="0"/>
              <a:t>Provide additional opportunities for coordination/collaboration between Work Groups</a:t>
            </a:r>
          </a:p>
          <a:p>
            <a:r>
              <a:rPr lang="en-US" dirty="0" smtClean="0"/>
              <a:t>Identify path forward and timing needs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3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24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Intra-annual &amp; Inter-annual Variation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525" b="8974"/>
          <a:stretch/>
        </p:blipFill>
        <p:spPr>
          <a:xfrm>
            <a:off x="1387750" y="1447800"/>
            <a:ext cx="4408756" cy="538968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9727" b="8976"/>
          <a:stretch/>
        </p:blipFill>
        <p:spPr>
          <a:xfrm>
            <a:off x="6292270" y="1447800"/>
            <a:ext cx="4419600" cy="5389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126543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% of times days are chosen as MID across 36 threshold alternative scenarios (2010 and 2015</a:t>
            </a:r>
            <a:r>
              <a:rPr lang="en-US" sz="1600" dirty="0" smtClean="0"/>
              <a:t>) – Medicine Lake, MT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49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-4322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Conclusions to Date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4893108"/>
          </a:xfrm>
        </p:spPr>
        <p:txBody>
          <a:bodyPr/>
          <a:lstStyle/>
          <a:p>
            <a:r>
              <a:rPr lang="en-US" dirty="0" smtClean="0"/>
              <a:t>For most sites, EPA’s proposed metric performs adequately for removal of E3 days.</a:t>
            </a:r>
          </a:p>
          <a:p>
            <a:r>
              <a:rPr lang="en-US" dirty="0" smtClean="0"/>
              <a:t>Some sites still may need additional analysis by individual States.</a:t>
            </a:r>
          </a:p>
          <a:p>
            <a:r>
              <a:rPr lang="en-US" dirty="0" smtClean="0"/>
              <a:t>The Monitoring subcommittee needs to coordinate with the Emission Inventory and Modeling subcommittee to determine the impacts of EPA’s proposed metric on modeling.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28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Upcoming Tasks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6"/>
            <a:ext cx="10515600" cy="5174673"/>
          </a:xfrm>
        </p:spPr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criteria by which individual States can evaluate the appropriateness of utilizing a method different from the subcommittee’s recommended </a:t>
            </a:r>
            <a:r>
              <a:rPr lang="en-US" dirty="0" smtClean="0"/>
              <a:t>approach.</a:t>
            </a:r>
            <a:endParaRPr lang="en-US" dirty="0"/>
          </a:p>
          <a:p>
            <a:r>
              <a:rPr lang="en-US" dirty="0" smtClean="0"/>
              <a:t>Document coordination </a:t>
            </a:r>
            <a:r>
              <a:rPr lang="en-US" dirty="0"/>
              <a:t>recommendations with other States, WESTAR, EPA, etc. </a:t>
            </a:r>
            <a:r>
              <a:rPr lang="en-US" dirty="0" smtClean="0"/>
              <a:t>for those States who deviate from the subcommittee’s recommended </a:t>
            </a:r>
            <a:r>
              <a:rPr lang="en-US" dirty="0"/>
              <a:t>approach.</a:t>
            </a:r>
          </a:p>
          <a:p>
            <a:r>
              <a:rPr lang="en-US" dirty="0" smtClean="0"/>
              <a:t>Coordinate </a:t>
            </a:r>
            <a:r>
              <a:rPr lang="en-US" dirty="0"/>
              <a:t>with the EI and </a:t>
            </a:r>
            <a:r>
              <a:rPr lang="en-US" dirty="0" smtClean="0"/>
              <a:t>Modeling </a:t>
            </a:r>
            <a:r>
              <a:rPr lang="en-US" dirty="0"/>
              <a:t>subcommittee to discuss </a:t>
            </a:r>
            <a:r>
              <a:rPr lang="en-US" dirty="0" smtClean="0"/>
              <a:t>appropriate metrics for </a:t>
            </a:r>
            <a:r>
              <a:rPr lang="en-US" dirty="0"/>
              <a:t>modeling </a:t>
            </a:r>
            <a:r>
              <a:rPr lang="en-US" dirty="0" smtClean="0"/>
              <a:t>purposes.</a:t>
            </a:r>
            <a:endParaRPr lang="en-US" dirty="0"/>
          </a:p>
          <a:p>
            <a:r>
              <a:rPr lang="en-US" dirty="0" smtClean="0"/>
              <a:t>Evaluate </a:t>
            </a:r>
            <a:r>
              <a:rPr lang="en-US" dirty="0"/>
              <a:t>n</a:t>
            </a:r>
            <a:r>
              <a:rPr lang="en-US" dirty="0" smtClean="0"/>
              <a:t>atural condition </a:t>
            </a:r>
            <a:r>
              <a:rPr lang="en-US" dirty="0"/>
              <a:t>recommendations and international emission and fire related URP corrections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Establish regional procedures for missing data substitution.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20"/>
            <a:ext cx="10515600" cy="109728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Upcoming Deadlines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r>
              <a:rPr lang="en-US" dirty="0" smtClean="0"/>
              <a:t>October: Data </a:t>
            </a:r>
            <a:r>
              <a:rPr lang="en-US" dirty="0"/>
              <a:t>substitution </a:t>
            </a:r>
            <a:r>
              <a:rPr lang="en-US" dirty="0" smtClean="0"/>
              <a:t>site </a:t>
            </a:r>
          </a:p>
          <a:p>
            <a:r>
              <a:rPr lang="en-US" dirty="0" smtClean="0"/>
              <a:t>December: Remaining </a:t>
            </a:r>
            <a:r>
              <a:rPr lang="en-US" dirty="0"/>
              <a:t>deliverables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Note: TSS2 datasets are not final until Monitoring Subcommittee deliverables are </a:t>
            </a:r>
            <a:r>
              <a:rPr lang="en-US" dirty="0" smtClean="0">
                <a:solidFill>
                  <a:srgbClr val="FF0000"/>
                </a:solidFill>
              </a:rPr>
              <a:t>complete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60" y="3149601"/>
            <a:ext cx="6046740" cy="34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23" y="2601249"/>
            <a:ext cx="10515600" cy="1325563"/>
          </a:xfrm>
        </p:spPr>
        <p:txBody>
          <a:bodyPr/>
          <a:lstStyle/>
          <a:p>
            <a:r>
              <a:rPr lang="en-US" dirty="0" smtClean="0"/>
              <a:t>Natural Conditions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68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93842"/>
            <a:ext cx="10515600" cy="71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Natural Conditions Assumptions for First Regional Haze Planning Period</a:t>
            </a:r>
          </a:p>
          <a:p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5680" y="1555336"/>
            <a:ext cx="10740639" cy="4691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From WRAP teach in #2 presentation (July 27, 2017) by Marc </a:t>
            </a:r>
            <a:r>
              <a:rPr lang="en-US" dirty="0" err="1" smtClean="0"/>
              <a:t>Pitchford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://www.wrapair2.org/RHPWG.aspx</a:t>
            </a:r>
            <a:endParaRPr lang="en-US" dirty="0"/>
          </a:p>
          <a:p>
            <a:pPr lvl="1"/>
            <a:r>
              <a:rPr lang="en-US" dirty="0" smtClean="0"/>
              <a:t>Natural conditions for the 2064 endpoint are intended to represent conditions that would exist without man-made visibility impacts </a:t>
            </a:r>
          </a:p>
          <a:p>
            <a:pPr lvl="1"/>
            <a:r>
              <a:rPr lang="en-US" dirty="0" smtClean="0"/>
              <a:t>Nature </a:t>
            </a:r>
            <a:r>
              <a:rPr lang="en-US" dirty="0"/>
              <a:t>Haze emissions </a:t>
            </a:r>
            <a:r>
              <a:rPr lang="en-US" dirty="0" smtClean="0"/>
              <a:t>tend </a:t>
            </a:r>
            <a:r>
              <a:rPr lang="en-US" dirty="0"/>
              <a:t>to be highly episodic and unpredictable, so even multi-year average levels can be highly </a:t>
            </a:r>
            <a:r>
              <a:rPr lang="en-US" dirty="0" smtClean="0"/>
              <a:t>variable and difficult to model.</a:t>
            </a:r>
            <a:endParaRPr lang="en-US" dirty="0"/>
          </a:p>
          <a:p>
            <a:pPr lvl="1"/>
            <a:r>
              <a:rPr lang="en-US" dirty="0"/>
              <a:t>Natural Haze </a:t>
            </a:r>
            <a:r>
              <a:rPr lang="en-US" dirty="0" smtClean="0"/>
              <a:t>emissions often </a:t>
            </a:r>
            <a:r>
              <a:rPr lang="en-US" dirty="0"/>
              <a:t>produce PM that are indistinguishable from made-made </a:t>
            </a:r>
            <a:r>
              <a:rPr lang="en-US" dirty="0" smtClean="0"/>
              <a:t>sources, </a:t>
            </a:r>
            <a:r>
              <a:rPr lang="en-US" dirty="0"/>
              <a:t>so they are hard to recognize </a:t>
            </a:r>
            <a:r>
              <a:rPr lang="en-US" dirty="0" smtClean="0"/>
              <a:t>using </a:t>
            </a:r>
            <a:r>
              <a:rPr lang="en-US" dirty="0"/>
              <a:t>monitoring data. </a:t>
            </a:r>
          </a:p>
          <a:p>
            <a:pPr lvl="1"/>
            <a:r>
              <a:rPr lang="en-US" dirty="0"/>
              <a:t>PM can be composed of a combination of materials from natural and man-made emissions. </a:t>
            </a:r>
            <a:endParaRPr lang="en-US" dirty="0" smtClean="0"/>
          </a:p>
          <a:p>
            <a:pPr lvl="1"/>
            <a:r>
              <a:rPr lang="en-US" dirty="0" smtClean="0"/>
              <a:t>Man-made </a:t>
            </a:r>
            <a:r>
              <a:rPr lang="en-US" dirty="0"/>
              <a:t>emissions from foreign emission sources are not controllable by states or federal government, </a:t>
            </a:r>
            <a:r>
              <a:rPr lang="en-US" dirty="0" smtClean="0"/>
              <a:t>nor are they “natural”.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6146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93842"/>
            <a:ext cx="10515600" cy="71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Natural Conditions Assumptions for Second Regional Haze Planning Period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68979"/>
            <a:ext cx="10515600" cy="35892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Natural contributions to aerosol extinction are operationally defined</a:t>
            </a:r>
          </a:p>
          <a:p>
            <a:pPr lvl="1"/>
            <a:r>
              <a:rPr lang="en-US" dirty="0"/>
              <a:t>Episodic Extreme Events (E3) from carbon and dust </a:t>
            </a:r>
          </a:p>
          <a:p>
            <a:pPr lvl="1"/>
            <a:r>
              <a:rPr lang="en-US" dirty="0"/>
              <a:t>Routine natural conditions for all aerosol </a:t>
            </a:r>
            <a:r>
              <a:rPr lang="en-US" dirty="0" smtClean="0"/>
              <a:t>species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Regional Haze Planning Workgroup’s Monitoring and Glideslope Subcommittee is reviewing assumptions </a:t>
            </a:r>
          </a:p>
          <a:p>
            <a:pPr lvl="1"/>
            <a:r>
              <a:rPr lang="en-US" dirty="0" smtClean="0"/>
              <a:t>So far have looked at E3.  </a:t>
            </a:r>
          </a:p>
          <a:p>
            <a:pPr lvl="1"/>
            <a:r>
              <a:rPr lang="en-US" dirty="0" smtClean="0"/>
              <a:t>Just beginning to look at assumptions for routine natural contributions.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29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Conditions Assumptions for Second Regional Haze Planning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9159"/>
            <a:ext cx="10066234" cy="4987204"/>
          </a:xfrm>
        </p:spPr>
        <p:txBody>
          <a:bodyPr>
            <a:normAutofit/>
          </a:bodyPr>
          <a:lstStyle/>
          <a:p>
            <a:r>
              <a:rPr lang="en-US" dirty="0" smtClean="0"/>
              <a:t>Tracking visibility progress on most impaired days is intended to avoid including </a:t>
            </a:r>
            <a:r>
              <a:rPr lang="en-US" dirty="0"/>
              <a:t>days in the tracking metric when </a:t>
            </a:r>
            <a:r>
              <a:rPr lang="en-US" dirty="0" smtClean="0"/>
              <a:t>haze is clearly dominated by an episodic extreme event</a:t>
            </a:r>
          </a:p>
          <a:p>
            <a:pPr lvl="1"/>
            <a:r>
              <a:rPr lang="en-US" dirty="0" smtClean="0"/>
              <a:t>Episodic Extreme Events (E3) are not intended to identify all possible contributions from fire or dust</a:t>
            </a:r>
          </a:p>
          <a:p>
            <a:pPr lvl="1"/>
            <a:r>
              <a:rPr lang="en-US" dirty="0" smtClean="0"/>
              <a:t>Routine natural contributions are calculated for all aerosol species</a:t>
            </a:r>
          </a:p>
          <a:p>
            <a:pPr lvl="1"/>
            <a:r>
              <a:rPr lang="en-US" dirty="0" smtClean="0"/>
              <a:t>Most impaired days have the highest fractions of anthropogenic contributions (operationally </a:t>
            </a:r>
            <a:r>
              <a:rPr lang="en-US" dirty="0"/>
              <a:t>defined) </a:t>
            </a:r>
          </a:p>
          <a:p>
            <a:pPr lvl="1"/>
            <a:r>
              <a:rPr lang="en-US" dirty="0" smtClean="0"/>
              <a:t>Natural haze contributes to most impaired days.  </a:t>
            </a:r>
          </a:p>
        </p:txBody>
      </p:sp>
    </p:spTree>
    <p:extLst>
      <p:ext uri="{BB962C8B-B14F-4D97-AF65-F5344CB8AC3E}">
        <p14:creationId xmlns:p14="http://schemas.microsoft.com/office/powerpoint/2010/main" val="421791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9952" y="3620059"/>
            <a:ext cx="8503065" cy="3062753"/>
            <a:chOff x="978709" y="1729350"/>
            <a:chExt cx="9875697" cy="4169800"/>
          </a:xfrm>
        </p:grpSpPr>
        <p:grpSp>
          <p:nvGrpSpPr>
            <p:cNvPr id="3" name="Group 2"/>
            <p:cNvGrpSpPr/>
            <p:nvPr/>
          </p:nvGrpSpPr>
          <p:grpSpPr>
            <a:xfrm>
              <a:off x="978709" y="1729350"/>
              <a:ext cx="9875697" cy="4169800"/>
              <a:chOff x="978709" y="1705149"/>
              <a:chExt cx="9875697" cy="41698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978709" y="1705149"/>
                <a:ext cx="9875697" cy="4169800"/>
                <a:chOff x="1425716" y="1730938"/>
                <a:chExt cx="8246922" cy="3439603"/>
              </a:xfrm>
            </p:grpSpPr>
            <p:pic>
              <p:nvPicPr>
                <p:cNvPr id="19" name="Picture 69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5716" y="1730938"/>
                  <a:ext cx="8246922" cy="3439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Diamond 19"/>
                <p:cNvSpPr/>
                <p:nvPr/>
              </p:nvSpPr>
              <p:spPr>
                <a:xfrm>
                  <a:off x="2960528" y="4468270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Diamond 20"/>
                <p:cNvSpPr/>
                <p:nvPr/>
              </p:nvSpPr>
              <p:spPr>
                <a:xfrm>
                  <a:off x="3288292" y="4470357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Diamond 21"/>
                <p:cNvSpPr/>
                <p:nvPr/>
              </p:nvSpPr>
              <p:spPr>
                <a:xfrm>
                  <a:off x="4858218" y="4474533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Diamond 22"/>
                <p:cNvSpPr/>
                <p:nvPr/>
              </p:nvSpPr>
              <p:spPr>
                <a:xfrm>
                  <a:off x="3969083" y="4459728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Diamond 23"/>
                <p:cNvSpPr/>
                <p:nvPr/>
              </p:nvSpPr>
              <p:spPr>
                <a:xfrm>
                  <a:off x="5801844" y="4466183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>
                  <a:off x="9069211" y="4453840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Diamond 25"/>
                <p:cNvSpPr/>
                <p:nvPr/>
              </p:nvSpPr>
              <p:spPr>
                <a:xfrm>
                  <a:off x="9192336" y="4471794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Diamond 26"/>
                <p:cNvSpPr/>
                <p:nvPr/>
              </p:nvSpPr>
              <p:spPr>
                <a:xfrm>
                  <a:off x="7620657" y="4456398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Diamond 27"/>
                <p:cNvSpPr/>
                <p:nvPr/>
              </p:nvSpPr>
              <p:spPr>
                <a:xfrm>
                  <a:off x="7488680" y="4457508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Diamond 28"/>
                <p:cNvSpPr/>
                <p:nvPr/>
              </p:nvSpPr>
              <p:spPr>
                <a:xfrm>
                  <a:off x="7989371" y="4465532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Diamond 29"/>
                <p:cNvSpPr/>
                <p:nvPr/>
              </p:nvSpPr>
              <p:spPr>
                <a:xfrm>
                  <a:off x="8496851" y="4457180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Diamond 30"/>
                <p:cNvSpPr/>
                <p:nvPr/>
              </p:nvSpPr>
              <p:spPr>
                <a:xfrm>
                  <a:off x="8690911" y="4459270"/>
                  <a:ext cx="45719" cy="75156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Diamond 17"/>
              <p:cNvSpPr/>
              <p:nvPr/>
            </p:nvSpPr>
            <p:spPr>
              <a:xfrm>
                <a:off x="10205644" y="5029008"/>
                <a:ext cx="45719" cy="75156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8669703" y="2812252"/>
              <a:ext cx="1662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Most impaired days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27591" y="5422059"/>
              <a:ext cx="8657617" cy="316452"/>
              <a:chOff x="-184335" y="-32722"/>
              <a:chExt cx="5875203" cy="254673"/>
            </a:xfrm>
          </p:grpSpPr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-184335" y="-32722"/>
                <a:ext cx="5875203" cy="25467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11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Amm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Sulfate         </a:t>
                </a:r>
                <a:r>
                  <a:rPr lang="en-US" sz="11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Amm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Nitrate     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Organic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Mass              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Elem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Carbon        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Fine Soil         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Coarse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Mass</a:t>
                </a:r>
                <a:r>
                  <a:rPr lang="en-US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105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 </a:t>
                </a: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Salt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95250"/>
                <a:ext cx="102813" cy="73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8675" y="85725"/>
                <a:ext cx="102813" cy="736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57350" y="85725"/>
                <a:ext cx="102813" cy="736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62225" y="85725"/>
                <a:ext cx="102813" cy="736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71925" y="85725"/>
                <a:ext cx="102813" cy="736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62325" y="85725"/>
                <a:ext cx="102813" cy="736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29175" y="85725"/>
                <a:ext cx="102235" cy="73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669703" y="2561981"/>
              <a:ext cx="10833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Haziest days</a:t>
              </a:r>
            </a:p>
          </p:txBody>
        </p:sp>
        <p:sp>
          <p:nvSpPr>
            <p:cNvPr id="7" name="Diamond 6"/>
            <p:cNvSpPr/>
            <p:nvPr/>
          </p:nvSpPr>
          <p:spPr>
            <a:xfrm>
              <a:off x="8639784" y="2678719"/>
              <a:ext cx="54749" cy="91111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639784" y="2941399"/>
              <a:ext cx="64008" cy="64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52" y="239659"/>
            <a:ext cx="8503066" cy="322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1104631" y="6371823"/>
            <a:ext cx="299102" cy="228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43957" y="365398"/>
            <a:ext cx="658026" cy="452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96553" y="602477"/>
            <a:ext cx="30508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WRAP Regional </a:t>
            </a:r>
          </a:p>
          <a:p>
            <a:r>
              <a:rPr lang="en-US" sz="2000" dirty="0" smtClean="0"/>
              <a:t>Haze Presentation </a:t>
            </a:r>
          </a:p>
          <a:p>
            <a:r>
              <a:rPr lang="en-US" sz="2000" dirty="0" smtClean="0"/>
              <a:t>April 13, 2018</a:t>
            </a:r>
          </a:p>
          <a:p>
            <a:r>
              <a:rPr lang="en-US" sz="1400" dirty="0"/>
              <a:t>http://www.wrapair2.org/RHPWG.aspx </a:t>
            </a:r>
            <a:endParaRPr lang="en-US" sz="14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r="27018"/>
          <a:stretch/>
        </p:blipFill>
        <p:spPr>
          <a:xfrm>
            <a:off x="196553" y="2282820"/>
            <a:ext cx="2999574" cy="25961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514" y="2325550"/>
            <a:ext cx="108294" cy="17836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62661" y="2243752"/>
            <a:ext cx="664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GLAC1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413634" y="290890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YELL2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9617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7698" y="2316796"/>
            <a:ext cx="32843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Carbon episodic threshold (C3) = 10.1 Mm</a:t>
            </a:r>
            <a:r>
              <a:rPr lang="en-US" sz="1600" baseline="30000" dirty="0">
                <a:latin typeface="Georgia" panose="02040502050405020303" pitchFamily="18" charset="0"/>
              </a:rPr>
              <a:t>-1 </a:t>
            </a:r>
            <a:r>
              <a:rPr lang="en-US" sz="1600" dirty="0">
                <a:latin typeface="Georgia" panose="02040502050405020303" pitchFamily="18" charset="0"/>
              </a:rPr>
              <a:t> at YELL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Organic Mass threshold (OM3) = C3 * OM/(OM+EC)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Non-Episodic </a:t>
            </a:r>
            <a:r>
              <a:rPr lang="en-US" sz="1600" dirty="0" smtClean="0">
                <a:latin typeface="Georgia" panose="02040502050405020303" pitchFamily="18" charset="0"/>
              </a:rPr>
              <a:t>OM </a:t>
            </a:r>
            <a:r>
              <a:rPr lang="en-US" sz="1600" dirty="0">
                <a:latin typeface="Georgia" panose="02040502050405020303" pitchFamily="18" charset="0"/>
              </a:rPr>
              <a:t>= OM – OM3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Routine Natural OM = non-episodic OM * (</a:t>
            </a:r>
            <a:r>
              <a:rPr lang="en-US" sz="1600" dirty="0" err="1">
                <a:latin typeface="Georgia" panose="02040502050405020303" pitchFamily="18" charset="0"/>
              </a:rPr>
              <a:t>ann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</a:rPr>
              <a:t>ave</a:t>
            </a:r>
            <a:r>
              <a:rPr lang="en-US" sz="1600" dirty="0">
                <a:latin typeface="Georgia" panose="02040502050405020303" pitchFamily="18" charset="0"/>
              </a:rPr>
              <a:t> NCII OM/</a:t>
            </a:r>
            <a:r>
              <a:rPr lang="en-US" sz="1600" dirty="0" err="1">
                <a:latin typeface="Georgia" panose="02040502050405020303" pitchFamily="18" charset="0"/>
              </a:rPr>
              <a:t>ann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</a:rPr>
              <a:t>ave</a:t>
            </a:r>
            <a:r>
              <a:rPr lang="en-US" sz="1600" dirty="0">
                <a:latin typeface="Georgia" panose="02040502050405020303" pitchFamily="18" charset="0"/>
              </a:rPr>
              <a:t> OM)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Georgia" panose="02040502050405020303" pitchFamily="18" charset="0"/>
              </a:rPr>
              <a:t>Anthro</a:t>
            </a:r>
            <a:r>
              <a:rPr lang="en-US" sz="1600" dirty="0">
                <a:latin typeface="Georgia" panose="02040502050405020303" pitchFamily="18" charset="0"/>
              </a:rPr>
              <a:t> OM = Non-episodic OM – Routine Natural OM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12" y="327250"/>
            <a:ext cx="11734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 method estimates: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episodic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natural,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natural, and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anthropogenic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contributions to Organic Mass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1E83-8785-4C20-914D-1D029ED13A4C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8197" y="1454668"/>
            <a:ext cx="8582866" cy="4159286"/>
            <a:chOff x="896974" y="944707"/>
            <a:chExt cx="8701971" cy="41592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74" y="944707"/>
              <a:ext cx="8701971" cy="4159286"/>
            </a:xfrm>
            <a:prstGeom prst="rect">
              <a:avLst/>
            </a:prstGeom>
          </p:spPr>
        </p:pic>
        <p:sp>
          <p:nvSpPr>
            <p:cNvPr id="6" name="Diamond 5"/>
            <p:cNvSpPr/>
            <p:nvPr/>
          </p:nvSpPr>
          <p:spPr>
            <a:xfrm>
              <a:off x="6048570" y="1900095"/>
              <a:ext cx="94860" cy="117850"/>
            </a:xfrm>
            <a:prstGeom prst="diamon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43430" y="1806835"/>
              <a:ext cx="2848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Episodic carbon threshold exceeded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0511" y="4812921"/>
              <a:ext cx="13760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Century Gothic" panose="020B0502020202020204" pitchFamily="34" charset="0"/>
                  <a:cs typeface="Calibri" panose="020F0502020204030204" pitchFamily="34" charset="0"/>
                </a:rPr>
                <a:t>OM Episodic Natural</a:t>
              </a:r>
            </a:p>
          </p:txBody>
        </p:sp>
      </p:grpSp>
      <p:sp>
        <p:nvSpPr>
          <p:cNvPr id="5" name="Isosceles Triangle 4"/>
          <p:cNvSpPr/>
          <p:nvPr/>
        </p:nvSpPr>
        <p:spPr>
          <a:xfrm>
            <a:off x="1748897" y="4714288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358497" y="4715641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510897" y="4714288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648983" y="4714287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801383" y="4717459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2961439" y="4715254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3127547" y="4714286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3278915" y="4721406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199333" y="4714285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027633" y="4721406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729457" y="4721406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881572" y="4721406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450736" y="2659027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44298" y="2573567"/>
            <a:ext cx="109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Haziest Days</a:t>
            </a:r>
            <a:endParaRPr lang="en-US" sz="1400" dirty="0"/>
          </a:p>
        </p:txBody>
      </p:sp>
      <p:sp>
        <p:nvSpPr>
          <p:cNvPr id="25" name="Isosceles Triangle 24"/>
          <p:cNvSpPr/>
          <p:nvPr/>
        </p:nvSpPr>
        <p:spPr>
          <a:xfrm>
            <a:off x="4348630" y="4714284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7873201" y="4711360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7561978" y="4721405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6194934" y="4721405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6041230" y="4719906"/>
            <a:ext cx="105540" cy="11408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52956" y="4898719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52844" y="2836532"/>
            <a:ext cx="168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 Impaired Days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4989620" y="4898176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95195" y="4892044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29189" y="4892044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89393" y="4892964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561984" y="4904863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51442" y="4898719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59282" y="2937749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84237" y="4892044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031859" y="4890173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460776" y="2924641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00216" y="4892044"/>
            <a:ext cx="111081" cy="1091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9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Visibility and the Regional Haze </a:t>
            </a:r>
            <a:r>
              <a:rPr lang="en-US" dirty="0" smtClean="0"/>
              <a:t>Rule</a:t>
            </a:r>
            <a:br>
              <a:rPr lang="en-US" dirty="0" smtClean="0"/>
            </a:br>
            <a:r>
              <a:rPr lang="en-US" sz="3600" i="1" dirty="0" smtClean="0"/>
              <a:t>Discussion Topics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Visibility and the Regional Haze Rule – Frank	</a:t>
            </a:r>
          </a:p>
          <a:p>
            <a:r>
              <a:rPr lang="en-US" dirty="0" smtClean="0"/>
              <a:t>Evaluation of E3 threshold - Ryan</a:t>
            </a:r>
          </a:p>
          <a:p>
            <a:r>
              <a:rPr lang="en-US" dirty="0" smtClean="0"/>
              <a:t>Adjusting for international and prescribed fire emissions – Tom</a:t>
            </a:r>
          </a:p>
          <a:p>
            <a:r>
              <a:rPr lang="en-US" dirty="0" smtClean="0"/>
              <a:t>Natural Conditions estimates - Pat</a:t>
            </a:r>
          </a:p>
          <a:p>
            <a:r>
              <a:rPr lang="en-US" dirty="0" smtClean="0"/>
              <a:t>Technical support – Tom	</a:t>
            </a:r>
          </a:p>
          <a:p>
            <a:r>
              <a:rPr lang="en-US" dirty="0" smtClean="0"/>
              <a:t>Next steps - Frank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88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84672" y="990763"/>
            <a:ext cx="42073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Episodic carbon threshold: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higher for Glacier NP (22.2 Mm</a:t>
            </a:r>
            <a:r>
              <a:rPr lang="en-US" baseline="30000" dirty="0">
                <a:latin typeface="Georgia" panose="02040502050405020303" pitchFamily="18" charset="0"/>
              </a:rPr>
              <a:t>-1</a:t>
            </a:r>
            <a:r>
              <a:rPr lang="en-US" dirty="0">
                <a:latin typeface="Georgia" panose="02040502050405020303" pitchFamily="18" charset="0"/>
              </a:rPr>
              <a:t>) than for Yellowstone NP (10.1 Mm</a:t>
            </a:r>
            <a:r>
              <a:rPr lang="en-US" baseline="30000" dirty="0">
                <a:latin typeface="Georgia" panose="02040502050405020303" pitchFamily="18" charset="0"/>
              </a:rPr>
              <a:t>-1</a:t>
            </a:r>
            <a:r>
              <a:rPr lang="en-US" dirty="0">
                <a:latin typeface="Georgia" panose="02040502050405020303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Fraction of non-episodic OM that is </a:t>
            </a:r>
          </a:p>
          <a:p>
            <a:r>
              <a:rPr lang="en-US" dirty="0">
                <a:latin typeface="Georgia" panose="02040502050405020303" pitchFamily="18" charset="0"/>
              </a:rPr>
              <a:t>assigned as routine natural: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smaller for Glacier NP than for Yellowstone NP.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Less OM assigned as episodic </a:t>
            </a:r>
          </a:p>
          <a:p>
            <a:r>
              <a:rPr lang="en-US" dirty="0">
                <a:latin typeface="Georgia" panose="02040502050405020303" pitchFamily="18" charset="0"/>
              </a:rPr>
              <a:t>natural and routine natural, and</a:t>
            </a:r>
          </a:p>
          <a:p>
            <a:r>
              <a:rPr lang="en-US" dirty="0">
                <a:latin typeface="Georgia" panose="02040502050405020303" pitchFamily="18" charset="0"/>
              </a:rPr>
              <a:t>more OM assigned as anthropogenic at Glacier NP than at Yellowstone.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" y="3398991"/>
            <a:ext cx="7245788" cy="333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2570" y="301557"/>
            <a:ext cx="7245788" cy="3097434"/>
            <a:chOff x="516088" y="56445"/>
            <a:chExt cx="7352270" cy="33425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88" y="56445"/>
              <a:ext cx="7352270" cy="3342546"/>
            </a:xfrm>
            <a:prstGeom prst="rect">
              <a:avLst/>
            </a:prstGeom>
          </p:spPr>
        </p:pic>
        <p:sp>
          <p:nvSpPr>
            <p:cNvPr id="5" name="Diamond 4"/>
            <p:cNvSpPr/>
            <p:nvPr/>
          </p:nvSpPr>
          <p:spPr>
            <a:xfrm>
              <a:off x="4775196" y="1068173"/>
              <a:ext cx="77723" cy="83297"/>
            </a:xfrm>
            <a:prstGeom prst="diamon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2931" y="974353"/>
              <a:ext cx="2277510" cy="282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Episodic carbon threshold exceeded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1E83-8785-4C20-914D-1D029ED13A4C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5468" y="3148703"/>
            <a:ext cx="137605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  <a:cs typeface="Calibri" panose="020F0502020204030204" pitchFamily="34" charset="0"/>
              </a:rPr>
              <a:t>OM Episodic Natural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5467" y="6511246"/>
            <a:ext cx="137605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  <a:cs typeface="Calibri" panose="020F0502020204030204" pitchFamily="34" charset="0"/>
              </a:rPr>
              <a:t>OM Episodic Natural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6359" y="549869"/>
            <a:ext cx="23447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Yellowstone National Park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5248" y="3646233"/>
            <a:ext cx="2011663" cy="339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Glacier National Park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78175" y="3950524"/>
            <a:ext cx="1130158" cy="23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6911" y="4066535"/>
            <a:ext cx="240962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Episodic carbon threshold exceeded</a:t>
            </a:r>
          </a:p>
        </p:txBody>
      </p:sp>
      <p:sp>
        <p:nvSpPr>
          <p:cNvPr id="15" name="Diamond 14"/>
          <p:cNvSpPr/>
          <p:nvPr/>
        </p:nvSpPr>
        <p:spPr>
          <a:xfrm>
            <a:off x="5195816" y="4171459"/>
            <a:ext cx="73152" cy="73152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1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3" y="1047724"/>
            <a:ext cx="5419725" cy="3306445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38" y="1045435"/>
            <a:ext cx="5410200" cy="33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002844" y="1354667"/>
            <a:ext cx="361245" cy="2257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09288" y="2232376"/>
            <a:ext cx="361245" cy="2257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3465" y="4518382"/>
            <a:ext cx="361245" cy="2257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033" y="4449657"/>
            <a:ext cx="518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r>
              <a:rPr lang="en-US" dirty="0"/>
              <a:t> monitor location at Glacier National Park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225" y="4926961"/>
            <a:ext cx="54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1600" dirty="0">
                <a:latin typeface="Georgia" panose="02040502050405020303" pitchFamily="18" charset="0"/>
              </a:rPr>
              <a:t>Wildfires (red circles) and agricultural fires 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(blue circles) near Glacier NP from 9/9 to 9/15/2011 </a:t>
            </a:r>
          </a:p>
          <a:p>
            <a:r>
              <a:rPr lang="en-US" sz="1600" dirty="0">
                <a:latin typeface="Georgia" panose="02040502050405020303" pitchFamily="18" charset="0"/>
              </a:rPr>
              <a:t>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2951" y="4911686"/>
            <a:ext cx="5312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b) Prescribed fires (green circles), wildfires (red circles), </a:t>
            </a:r>
          </a:p>
          <a:p>
            <a:r>
              <a:rPr lang="en-US" sz="1600" dirty="0">
                <a:latin typeface="Georgia" panose="02040502050405020303" pitchFamily="18" charset="0"/>
              </a:rPr>
              <a:t>     and agricultural fires (blue circles) near Glacier NP </a:t>
            </a:r>
          </a:p>
          <a:p>
            <a:r>
              <a:rPr lang="en-US" sz="1600" dirty="0">
                <a:latin typeface="Georgia" panose="02040502050405020303" pitchFamily="18" charset="0"/>
              </a:rPr>
              <a:t>     from 10/31 to 11/2/2011 </a:t>
            </a:r>
          </a:p>
          <a:p>
            <a:r>
              <a:rPr lang="en-US" sz="1600" dirty="0">
                <a:latin typeface="Georgia" panose="02040502050405020303" pitchFamily="18" charset="0"/>
              </a:rPr>
              <a:t>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1E83-8785-4C20-914D-1D029ED13A4C}" type="slidenum">
              <a:rPr lang="en-US" smtClean="0"/>
              <a:t>31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778" y="409331"/>
            <a:ext cx="11603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activity data confirm fire events on days exceeding EPA’s episodic carbon threshold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0245" y="6169580"/>
            <a:ext cx="201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www.wraptools.org</a:t>
            </a:r>
          </a:p>
        </p:txBody>
      </p:sp>
      <p:pic>
        <p:nvPicPr>
          <p:cNvPr id="2050" name="Picture 2" descr="WRAP Tool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2" y="6113414"/>
            <a:ext cx="481663" cy="4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0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Conditions 2064 Endpoint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Natural </a:t>
            </a:r>
            <a:r>
              <a:rPr lang="en-US" sz="3200" dirty="0"/>
              <a:t>Conditions 2064 Endpoint </a:t>
            </a:r>
            <a:r>
              <a:rPr lang="en-US" sz="3200" dirty="0" smtClean="0"/>
              <a:t>anchors the uniform rate of progress glideslope from the 2000-2004 baseline</a:t>
            </a:r>
          </a:p>
          <a:p>
            <a:r>
              <a:rPr lang="en-US" sz="3200" dirty="0" smtClean="0"/>
              <a:t>First Regional Haze Planning Period</a:t>
            </a:r>
          </a:p>
          <a:p>
            <a:pPr lvl="1"/>
            <a:r>
              <a:rPr lang="en-US" sz="2800" dirty="0" smtClean="0"/>
              <a:t>2064 Endpoint Natural Conditions on 20% Haziest Days same as for 2000-2004 baseline. </a:t>
            </a:r>
          </a:p>
          <a:p>
            <a:pPr lvl="1"/>
            <a:r>
              <a:rPr lang="en-US" sz="2800" dirty="0" smtClean="0"/>
              <a:t>3-5 years of observations </a:t>
            </a:r>
            <a:r>
              <a:rPr lang="en-US" sz="2800" dirty="0"/>
              <a:t>(depending on data completeness) </a:t>
            </a:r>
            <a:endParaRPr lang="en-US" sz="2800" dirty="0" smtClean="0"/>
          </a:p>
          <a:p>
            <a:r>
              <a:rPr lang="en-US" sz="3200" dirty="0" smtClean="0"/>
              <a:t>Second Regional Haze Planning Period</a:t>
            </a:r>
          </a:p>
          <a:p>
            <a:pPr lvl="1"/>
            <a:r>
              <a:rPr lang="en-US" sz="2800" dirty="0" smtClean="0"/>
              <a:t>2064 Endpoint Natural Conditions on 20% Most Impaired Days same as 2000-2014 average. </a:t>
            </a:r>
          </a:p>
          <a:p>
            <a:pPr lvl="1"/>
            <a:r>
              <a:rPr lang="en-US" sz="2800" dirty="0" smtClean="0"/>
              <a:t>10-15 years of observations (depending on data completeness)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7408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{alttext_vis_stackedbaryearly_1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21" y="112474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28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8232" y="183195"/>
            <a:ext cx="7596495" cy="3225843"/>
            <a:chOff x="208232" y="183195"/>
            <a:chExt cx="7596495" cy="3225843"/>
          </a:xfrm>
        </p:grpSpPr>
        <p:pic>
          <p:nvPicPr>
            <p:cNvPr id="2050" name="Picture 2" descr="{alttext_vis_hbar_1}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32" y="183195"/>
              <a:ext cx="7596495" cy="322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1418655" y="1954284"/>
              <a:ext cx="1850350" cy="589868"/>
              <a:chOff x="1418655" y="1954284"/>
              <a:chExt cx="1850350" cy="58986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27862" y="1954284"/>
                <a:ext cx="322276" cy="5898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23427" y="1954284"/>
                <a:ext cx="45578" cy="58986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750138" y="1954284"/>
                <a:ext cx="405148" cy="5898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55286" y="1954284"/>
                <a:ext cx="598595" cy="589868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753881" y="1954284"/>
                <a:ext cx="101287" cy="5898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18655" y="1954284"/>
                <a:ext cx="322276" cy="58986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54782" y="1954284"/>
                <a:ext cx="110494" cy="58986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65276" y="1954284"/>
                <a:ext cx="285858" cy="5898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79250" y="2177838"/>
              <a:ext cx="8050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2000-2014</a:t>
              </a:r>
              <a:endParaRPr lang="en-US" sz="1100" dirty="0"/>
            </a:p>
          </p:txBody>
        </p:sp>
      </p:grpSp>
      <p:pic>
        <p:nvPicPr>
          <p:cNvPr id="2052" name="Picture 4" descr="{alttext_vis_hbar_1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8" y="4088298"/>
            <a:ext cx="5891357" cy="25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5111" y="3521289"/>
            <a:ext cx="7391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Natural Conditions hand drawn for this example; TSS2 has not yet developed these graphics. </a:t>
            </a:r>
          </a:p>
          <a:p>
            <a:r>
              <a:rPr lang="en-US" sz="1400" dirty="0"/>
              <a:t>Monitoring and Glideslope </a:t>
            </a:r>
            <a:r>
              <a:rPr lang="en-US" sz="1400" dirty="0" smtClean="0"/>
              <a:t>Subcommittee and Shared Database Subcommittee could</a:t>
            </a:r>
          </a:p>
          <a:p>
            <a:r>
              <a:rPr lang="en-US" sz="1400" dirty="0"/>
              <a:t>request </a:t>
            </a:r>
            <a:r>
              <a:rPr lang="en-US" sz="1400" dirty="0" smtClean="0"/>
              <a:t>alternative years be displayed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36523" y="5673802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2000-2004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9058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{alttext_vis_stackedbaryearly_1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67327"/>
            <a:ext cx="8914534" cy="50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93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{alttext_vis_hbar_1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274781"/>
            <a:ext cx="762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72310" y="2129773"/>
            <a:ext cx="45719" cy="589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{alttext_vis_hbar_1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251036"/>
            <a:ext cx="5624945" cy="24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830" y="3721008"/>
            <a:ext cx="6978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Natural Conditions hand drawn for this </a:t>
            </a:r>
            <a:r>
              <a:rPr lang="en-US" sz="1400" dirty="0" err="1" smtClean="0"/>
              <a:t>ppt</a:t>
            </a:r>
            <a:r>
              <a:rPr lang="en-US" sz="1400" dirty="0" smtClean="0"/>
              <a:t>; TSS2 has not yet developed these graphics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16195" y="2334856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2000-2014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538694" y="2129773"/>
            <a:ext cx="187678" cy="5898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5238" y="2129773"/>
            <a:ext cx="255128" cy="589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70366" y="2129773"/>
            <a:ext cx="403379" cy="589868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2185" y="2129773"/>
            <a:ext cx="45719" cy="589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17904" y="2129773"/>
            <a:ext cx="112859" cy="5898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30764" y="2129773"/>
            <a:ext cx="364830" cy="5898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55042" y="5747693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2000-2004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161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874837" y="520700"/>
          <a:ext cx="8442325" cy="581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032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904625" y="1569859"/>
          <a:ext cx="8548576" cy="497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891" y="480291"/>
            <a:ext cx="1011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 and Glideslope Subcommittee is just beginning to look at glideslope using most impaired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26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23" y="2601249"/>
            <a:ext cx="10515600" cy="1325563"/>
          </a:xfrm>
        </p:spPr>
        <p:txBody>
          <a:bodyPr/>
          <a:lstStyle/>
          <a:p>
            <a:r>
              <a:rPr lang="en-US" dirty="0" smtClean="0"/>
              <a:t>Adjusting for International and Prescribed Fire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Visibility and the Regional Haze </a:t>
            </a:r>
            <a:r>
              <a:rPr lang="en-US" dirty="0" smtClean="0"/>
              <a:t>Rule</a:t>
            </a:r>
            <a:br>
              <a:rPr lang="en-US" dirty="0" smtClean="0"/>
            </a:br>
            <a:r>
              <a:rPr lang="en-US" sz="3600" i="1" dirty="0" smtClean="0"/>
              <a:t>Application of Visibility Metric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67149"/>
            <a:ext cx="10515600" cy="3009814"/>
          </a:xfrm>
        </p:spPr>
        <p:txBody>
          <a:bodyPr/>
          <a:lstStyle/>
          <a:p>
            <a:r>
              <a:rPr lang="en-US" dirty="0"/>
              <a:t>To track changes in visibility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Establish source-receptor relationships</a:t>
            </a:r>
          </a:p>
          <a:p>
            <a:r>
              <a:rPr lang="en-US" dirty="0" smtClean="0"/>
              <a:t>Needed to determine </a:t>
            </a:r>
            <a:r>
              <a:rPr lang="en-US" dirty="0"/>
              <a:t>reasonable </a:t>
            </a:r>
            <a:r>
              <a:rPr lang="en-US" dirty="0" smtClean="0"/>
              <a:t>progress goals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98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/>
          <p:nvPr>
            <p:extLst/>
          </p:nvPr>
        </p:nvGraphicFramePr>
        <p:xfrm>
          <a:off x="6477000" y="3901440"/>
          <a:ext cx="5501323" cy="289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78BFFB-4A72-42FD-B7D2-66764B882512}"/>
              </a:ext>
            </a:extLst>
          </p:cNvPr>
          <p:cNvGraphicFramePr/>
          <p:nvPr>
            <p:extLst/>
          </p:nvPr>
        </p:nvGraphicFramePr>
        <p:xfrm>
          <a:off x="6842760" y="1173481"/>
          <a:ext cx="4902200" cy="272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E8F355-C1B3-4E7E-951B-49D1FCCB9F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4635" y="3901440"/>
          <a:ext cx="6124254" cy="2801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515">
                  <a:extLst>
                    <a:ext uri="{9D8B030D-6E8A-4147-A177-3AD203B41FA5}">
                      <a16:colId xmlns:a16="http://schemas.microsoft.com/office/drawing/2014/main" val="622879131"/>
                    </a:ext>
                  </a:extLst>
                </a:gridCol>
                <a:gridCol w="488515">
                  <a:extLst>
                    <a:ext uri="{9D8B030D-6E8A-4147-A177-3AD203B41FA5}">
                      <a16:colId xmlns:a16="http://schemas.microsoft.com/office/drawing/2014/main" val="1802286712"/>
                    </a:ext>
                  </a:extLst>
                </a:gridCol>
                <a:gridCol w="557214">
                  <a:extLst>
                    <a:ext uri="{9D8B030D-6E8A-4147-A177-3AD203B41FA5}">
                      <a16:colId xmlns:a16="http://schemas.microsoft.com/office/drawing/2014/main" val="517917566"/>
                    </a:ext>
                  </a:extLst>
                </a:gridCol>
                <a:gridCol w="488515">
                  <a:extLst>
                    <a:ext uri="{9D8B030D-6E8A-4147-A177-3AD203B41FA5}">
                      <a16:colId xmlns:a16="http://schemas.microsoft.com/office/drawing/2014/main" val="1936376480"/>
                    </a:ext>
                  </a:extLst>
                </a:gridCol>
                <a:gridCol w="488515">
                  <a:extLst>
                    <a:ext uri="{9D8B030D-6E8A-4147-A177-3AD203B41FA5}">
                      <a16:colId xmlns:a16="http://schemas.microsoft.com/office/drawing/2014/main" val="1752854349"/>
                    </a:ext>
                  </a:extLst>
                </a:gridCol>
                <a:gridCol w="572480">
                  <a:extLst>
                    <a:ext uri="{9D8B030D-6E8A-4147-A177-3AD203B41FA5}">
                      <a16:colId xmlns:a16="http://schemas.microsoft.com/office/drawing/2014/main" val="926306135"/>
                    </a:ext>
                  </a:extLst>
                </a:gridCol>
                <a:gridCol w="679341">
                  <a:extLst>
                    <a:ext uri="{9D8B030D-6E8A-4147-A177-3AD203B41FA5}">
                      <a16:colId xmlns:a16="http://schemas.microsoft.com/office/drawing/2014/main" val="731220457"/>
                    </a:ext>
                  </a:extLst>
                </a:gridCol>
                <a:gridCol w="740407">
                  <a:extLst>
                    <a:ext uri="{9D8B030D-6E8A-4147-A177-3AD203B41FA5}">
                      <a16:colId xmlns:a16="http://schemas.microsoft.com/office/drawing/2014/main" val="555948946"/>
                    </a:ext>
                  </a:extLst>
                </a:gridCol>
                <a:gridCol w="804015">
                  <a:extLst>
                    <a:ext uri="{9D8B030D-6E8A-4147-A177-3AD203B41FA5}">
                      <a16:colId xmlns:a16="http://schemas.microsoft.com/office/drawing/2014/main" val="47110220"/>
                    </a:ext>
                  </a:extLst>
                </a:gridCol>
                <a:gridCol w="816737">
                  <a:extLst>
                    <a:ext uri="{9D8B030D-6E8A-4147-A177-3AD203B41FA5}">
                      <a16:colId xmlns:a16="http://schemas.microsoft.com/office/drawing/2014/main" val="3746866355"/>
                    </a:ext>
                  </a:extLst>
                </a:gridCol>
              </a:tblGrid>
              <a:tr h="36674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Assume constant natural haze and vary the international transport contribution to impairment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072573"/>
                  </a:ext>
                </a:extLst>
              </a:tr>
              <a:tr h="36674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Progress in reducing U.S. impairment is identical whether we use constant or variable international impairment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9507314"/>
                  </a:ext>
                </a:extLst>
              </a:tr>
              <a:tr h="54505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edit International here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Sum total haze for plotting URP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812218"/>
                  </a:ext>
                </a:extLst>
              </a:tr>
              <a:tr h="54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Natural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Int Anthro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 Anthro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Natural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 Anthro+Natural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URP variable 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URP Constant 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418302"/>
                  </a:ext>
                </a:extLst>
              </a:tr>
              <a:tr h="1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541604"/>
                  </a:ext>
                </a:extLst>
              </a:tr>
              <a:tr h="1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2463982"/>
                  </a:ext>
                </a:extLst>
              </a:tr>
              <a:tr h="1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583247"/>
                  </a:ext>
                </a:extLst>
              </a:tr>
              <a:tr h="1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4161747"/>
                  </a:ext>
                </a:extLst>
              </a:tr>
              <a:tr h="19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5867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03A665-958F-48E1-B827-EF0BC63CFD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4633" y="1173481"/>
          <a:ext cx="6124256" cy="2431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110">
                  <a:extLst>
                    <a:ext uri="{9D8B030D-6E8A-4147-A177-3AD203B41FA5}">
                      <a16:colId xmlns:a16="http://schemas.microsoft.com/office/drawing/2014/main" val="3159525670"/>
                    </a:ext>
                  </a:extLst>
                </a:gridCol>
                <a:gridCol w="488110">
                  <a:extLst>
                    <a:ext uri="{9D8B030D-6E8A-4147-A177-3AD203B41FA5}">
                      <a16:colId xmlns:a16="http://schemas.microsoft.com/office/drawing/2014/main" val="1040494603"/>
                    </a:ext>
                  </a:extLst>
                </a:gridCol>
                <a:gridCol w="556750">
                  <a:extLst>
                    <a:ext uri="{9D8B030D-6E8A-4147-A177-3AD203B41FA5}">
                      <a16:colId xmlns:a16="http://schemas.microsoft.com/office/drawing/2014/main" val="4081280074"/>
                    </a:ext>
                  </a:extLst>
                </a:gridCol>
                <a:gridCol w="488110">
                  <a:extLst>
                    <a:ext uri="{9D8B030D-6E8A-4147-A177-3AD203B41FA5}">
                      <a16:colId xmlns:a16="http://schemas.microsoft.com/office/drawing/2014/main" val="1740399689"/>
                    </a:ext>
                  </a:extLst>
                </a:gridCol>
                <a:gridCol w="488110">
                  <a:extLst>
                    <a:ext uri="{9D8B030D-6E8A-4147-A177-3AD203B41FA5}">
                      <a16:colId xmlns:a16="http://schemas.microsoft.com/office/drawing/2014/main" val="1104977534"/>
                    </a:ext>
                  </a:extLst>
                </a:gridCol>
                <a:gridCol w="572004">
                  <a:extLst>
                    <a:ext uri="{9D8B030D-6E8A-4147-A177-3AD203B41FA5}">
                      <a16:colId xmlns:a16="http://schemas.microsoft.com/office/drawing/2014/main" val="27353050"/>
                    </a:ext>
                  </a:extLst>
                </a:gridCol>
                <a:gridCol w="681321">
                  <a:extLst>
                    <a:ext uri="{9D8B030D-6E8A-4147-A177-3AD203B41FA5}">
                      <a16:colId xmlns:a16="http://schemas.microsoft.com/office/drawing/2014/main" val="4029537334"/>
                    </a:ext>
                  </a:extLst>
                </a:gridCol>
                <a:gridCol w="742334">
                  <a:extLst>
                    <a:ext uri="{9D8B030D-6E8A-4147-A177-3AD203B41FA5}">
                      <a16:colId xmlns:a16="http://schemas.microsoft.com/office/drawing/2014/main" val="938234462"/>
                    </a:ext>
                  </a:extLst>
                </a:gridCol>
                <a:gridCol w="803348">
                  <a:extLst>
                    <a:ext uri="{9D8B030D-6E8A-4147-A177-3AD203B41FA5}">
                      <a16:colId xmlns:a16="http://schemas.microsoft.com/office/drawing/2014/main" val="3915006948"/>
                    </a:ext>
                  </a:extLst>
                </a:gridCol>
                <a:gridCol w="816059">
                  <a:extLst>
                    <a:ext uri="{9D8B030D-6E8A-4147-A177-3AD203B41FA5}">
                      <a16:colId xmlns:a16="http://schemas.microsoft.com/office/drawing/2014/main" val="303637572"/>
                    </a:ext>
                  </a:extLst>
                </a:gridCol>
              </a:tblGrid>
              <a:tr h="24572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Constant International impairment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222314"/>
                  </a:ext>
                </a:extLst>
              </a:tr>
              <a:tr h="24572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Sum total haze for plotting URP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6715606"/>
                  </a:ext>
                </a:extLst>
              </a:tr>
              <a:tr h="711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Natural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Int Anthro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 Anthro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Natural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 Anthro+Natural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Old URP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URP Constant 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7586282"/>
                  </a:ext>
                </a:extLst>
              </a:tr>
              <a:tr h="24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1001836"/>
                  </a:ext>
                </a:extLst>
              </a:tr>
              <a:tr h="24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755184"/>
                  </a:ext>
                </a:extLst>
              </a:tr>
              <a:tr h="24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5453809"/>
                  </a:ext>
                </a:extLst>
              </a:tr>
              <a:tr h="24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113034"/>
                  </a:ext>
                </a:extLst>
              </a:tr>
              <a:tr h="2457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6281954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E340677D-A032-48CA-B821-D6DD4BA8DFDE}"/>
              </a:ext>
            </a:extLst>
          </p:cNvPr>
          <p:cNvSpPr txBox="1">
            <a:spLocks/>
          </p:cNvSpPr>
          <p:nvPr/>
        </p:nvSpPr>
        <p:spPr>
          <a:xfrm>
            <a:off x="447041" y="289562"/>
            <a:ext cx="11297920" cy="721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States can propose methods to account for contributions from international emissions or prescribed fire emissions to natural conditions on the most impaired days</a:t>
            </a:r>
          </a:p>
        </p:txBody>
      </p:sp>
    </p:spTree>
    <p:extLst>
      <p:ext uri="{BB962C8B-B14F-4D97-AF65-F5344CB8AC3E}">
        <p14:creationId xmlns:p14="http://schemas.microsoft.com/office/powerpoint/2010/main" val="3788186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0B5B-6102-455A-A4A1-6A50371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1308080" cy="899795"/>
          </a:xfrm>
        </p:spPr>
        <p:txBody>
          <a:bodyPr>
            <a:noAutofit/>
          </a:bodyPr>
          <a:lstStyle/>
          <a:p>
            <a:r>
              <a:rPr lang="en-US" sz="2800" dirty="0"/>
              <a:t>What analyses are planned to address international contributions or prescribed fire contributions?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EE18-ADA3-444D-87CB-B9982C5A5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432560"/>
            <a:ext cx="11308080" cy="52120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FSWG contractor-supported Workplan tasks:</a:t>
            </a:r>
          </a:p>
          <a:p>
            <a:pPr marL="914400" lvl="1" indent="-457200">
              <a:buAutoNum type="arabicParenR"/>
            </a:pPr>
            <a:r>
              <a:rPr lang="en-US" sz="1900" dirty="0"/>
              <a:t>evaluation of the 2014 fire NEI, evaluation of adjustments for sensitivity testing to improve model performance;</a:t>
            </a:r>
          </a:p>
          <a:p>
            <a:pPr marL="914400" lvl="1" indent="-457200">
              <a:buAutoNum type="arabicParenR"/>
            </a:pPr>
            <a:r>
              <a:rPr lang="en-US" sz="1900" dirty="0"/>
              <a:t>using 2014 year-specific fire inventory to develop fire inventory representative of 5-year (2013-17) baseline; and</a:t>
            </a:r>
          </a:p>
          <a:p>
            <a:pPr marL="914400" lvl="1" indent="-457200">
              <a:buAutoNum type="arabicParenR"/>
            </a:pPr>
            <a:r>
              <a:rPr lang="en-US" sz="1900" dirty="0"/>
              <a:t>scaling the representative baseline inventory for future-year (~2028) sensitivity testing of modeled visibility and ozone responses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hlinkClick r:id="rId2"/>
              </a:rPr>
              <a:t>Update on EPRI International Contributions to Haze project </a:t>
            </a:r>
            <a:r>
              <a:rPr lang="en-US" sz="2400" dirty="0">
                <a:solidFill>
                  <a:srgbClr val="000000"/>
                </a:solidFill>
              </a:rPr>
              <a:t>– April 24, 2018 WESTAR-WRAP meeting presentation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Global modeling work: separate Natural and Anthro, sensitivity runs to evaluate results at U.S. Class I areas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2016 collaborative Emissions Modeling Platform to be basis of U.S. regional model for EPRI efforts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2028 Global Modeling scenario with all anthropogenic emissions outside U.S. set to zero (</a:t>
            </a:r>
            <a:r>
              <a:rPr lang="en-US" sz="1900" u="sng" dirty="0">
                <a:solidFill>
                  <a:srgbClr val="000000"/>
                </a:solidFill>
              </a:rPr>
              <a:t>Z</a:t>
            </a:r>
            <a:r>
              <a:rPr lang="en-US" sz="1900" dirty="0">
                <a:solidFill>
                  <a:srgbClr val="000000"/>
                </a:solidFill>
              </a:rPr>
              <a:t>ero out </a:t>
            </a:r>
            <a:r>
              <a:rPr lang="en-US" sz="1900" u="sng" dirty="0">
                <a:solidFill>
                  <a:srgbClr val="000000"/>
                </a:solidFill>
              </a:rPr>
              <a:t>R</a:t>
            </a:r>
            <a:r>
              <a:rPr lang="en-US" sz="1900" dirty="0">
                <a:solidFill>
                  <a:srgbClr val="000000"/>
                </a:solidFill>
              </a:rPr>
              <a:t>est </a:t>
            </a:r>
            <a:r>
              <a:rPr lang="en-US" sz="1900" u="sng" dirty="0">
                <a:solidFill>
                  <a:srgbClr val="000000"/>
                </a:solidFill>
              </a:rPr>
              <a:t>o</a:t>
            </a:r>
            <a:r>
              <a:rPr lang="en-US" sz="1900" dirty="0">
                <a:solidFill>
                  <a:srgbClr val="000000"/>
                </a:solidFill>
              </a:rPr>
              <a:t>f </a:t>
            </a:r>
            <a:r>
              <a:rPr lang="en-US" sz="1900" u="sng" dirty="0">
                <a:solidFill>
                  <a:srgbClr val="000000"/>
                </a:solidFill>
              </a:rPr>
              <a:t>W</a:t>
            </a:r>
            <a:r>
              <a:rPr lang="en-US" sz="1900" dirty="0">
                <a:solidFill>
                  <a:srgbClr val="000000"/>
                </a:solidFill>
              </a:rPr>
              <a:t>orld or ZROW)</a:t>
            </a: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No </a:t>
            </a:r>
            <a:r>
              <a:rPr lang="en-US" sz="2400" dirty="0">
                <a:solidFill>
                  <a:srgbClr val="000000"/>
                </a:solidFill>
              </a:rPr>
              <a:t>plans at this point for evaluation of U.S. natural emissions of dust or any other natural visibility-impairing species / source categories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Could assess ammonia, but a large and complex project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59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23" y="2601249"/>
            <a:ext cx="10515600" cy="1325563"/>
          </a:xfrm>
        </p:spPr>
        <p:txBody>
          <a:bodyPr/>
          <a:lstStyle/>
          <a:p>
            <a:r>
              <a:rPr lang="en-US" dirty="0"/>
              <a:t>Regional Technical Contract Support </a:t>
            </a:r>
          </a:p>
        </p:txBody>
      </p:sp>
    </p:spTree>
    <p:extLst>
      <p:ext uri="{BB962C8B-B14F-4D97-AF65-F5344CB8AC3E}">
        <p14:creationId xmlns:p14="http://schemas.microsoft.com/office/powerpoint/2010/main" val="2433563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F0C5-3914-4522-9F4B-1B89769F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6" y="172622"/>
            <a:ext cx="11454063" cy="741780"/>
          </a:xfrm>
        </p:spPr>
        <p:txBody>
          <a:bodyPr>
            <a:normAutofit/>
          </a:bodyPr>
          <a:lstStyle/>
          <a:p>
            <a:r>
              <a:rPr lang="en-US" sz="3200" dirty="0"/>
              <a:t>Contract support as of Aug. 1,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F099-C7C0-4923-AEF7-AA651238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978570"/>
            <a:ext cx="11582399" cy="550244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Complete</a:t>
            </a:r>
          </a:p>
          <a:p>
            <a:pPr lvl="1"/>
            <a:r>
              <a:rPr lang="en-US" sz="2200" dirty="0"/>
              <a:t>OGWG - Road Map Phase 1</a:t>
            </a:r>
          </a:p>
          <a:p>
            <a:pPr lvl="1"/>
            <a:r>
              <a:rPr lang="en-US" sz="2200" dirty="0"/>
              <a:t>RTOWG - Modeling Representativeness Analysis</a:t>
            </a:r>
          </a:p>
          <a:p>
            <a:pPr lvl="1"/>
            <a:r>
              <a:rPr lang="en-US" sz="2200" dirty="0"/>
              <a:t>FSWG - support for Workplan task planning </a:t>
            </a:r>
          </a:p>
          <a:p>
            <a:r>
              <a:rPr lang="en-US" sz="2600" dirty="0"/>
              <a:t>Underway</a:t>
            </a:r>
          </a:p>
          <a:p>
            <a:pPr lvl="1"/>
            <a:r>
              <a:rPr lang="en-US" sz="2200" dirty="0"/>
              <a:t>OGWG - Road Map Phase 2 (runs 2018-19)</a:t>
            </a:r>
          </a:p>
          <a:p>
            <a:r>
              <a:rPr lang="en-US" sz="2600" dirty="0"/>
              <a:t>Award Imminent</a:t>
            </a:r>
          </a:p>
          <a:p>
            <a:pPr lvl="1"/>
            <a:r>
              <a:rPr lang="en-US" sz="2200" dirty="0"/>
              <a:t>TDWG - support for Workplan tasks and Regional Haze planning (to run 2018-19)</a:t>
            </a:r>
          </a:p>
          <a:p>
            <a:pPr lvl="1"/>
            <a:r>
              <a:rPr lang="en-US" sz="2200" dirty="0"/>
              <a:t>FSWG - technical support for Regional Haze planning and other FSWG tasks (to run 2018-19)</a:t>
            </a:r>
          </a:p>
          <a:p>
            <a:pPr lvl="1"/>
            <a:r>
              <a:rPr lang="en-US" sz="2200" dirty="0"/>
              <a:t>Western States’ Regional Haze Planning Readiness Assessment project for RHPWG (WRAP staff manage, finish by Nov. 2018)</a:t>
            </a:r>
          </a:p>
          <a:p>
            <a:pPr lvl="1"/>
            <a:r>
              <a:rPr lang="en-US" sz="2200" dirty="0"/>
              <a:t>IMPROVE Data Analysis for all Class I areas for RHPWG Monitoring Data &amp; Glideslope / Shared Database Subcommittees (WRAP staff manage, finish first phase by Nov. 2018)</a:t>
            </a:r>
          </a:p>
          <a:p>
            <a:r>
              <a:rPr lang="en-US" sz="2600" dirty="0"/>
              <a:t>Modeling Platform</a:t>
            </a:r>
          </a:p>
          <a:p>
            <a:pPr lvl="1"/>
            <a:r>
              <a:rPr lang="en-US" sz="2200" dirty="0"/>
              <a:t>schedule as discussed earlier </a:t>
            </a:r>
            <a:r>
              <a:rPr lang="en-US" dirty="0"/>
              <a:t>(to run 2018 - early 2020)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7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23" y="2601249"/>
            <a:ext cx="10515600" cy="132556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13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Engage with Monitor Data and Glideslope SC </a:t>
            </a:r>
          </a:p>
          <a:p>
            <a:pPr lvl="1"/>
            <a:r>
              <a:rPr lang="en-US" dirty="0" smtClean="0"/>
              <a:t>Review analytical tools and results created by SC to evaluate E3 threshold</a:t>
            </a:r>
          </a:p>
          <a:p>
            <a:pPr lvl="1"/>
            <a:r>
              <a:rPr lang="en-US" dirty="0" smtClean="0"/>
              <a:t>Contribute to work documentation document and most-impaired days (MID) alternatives</a:t>
            </a:r>
          </a:p>
          <a:p>
            <a:pPr lvl="1"/>
            <a:r>
              <a:rPr lang="en-US" dirty="0" smtClean="0"/>
              <a:t>Continued MID evaluation focused on routine natural conditions and end point natural conditions</a:t>
            </a:r>
          </a:p>
          <a:p>
            <a:r>
              <a:rPr lang="en-US" dirty="0" smtClean="0"/>
              <a:t>Evaluate the MID monitor data on TSS v2 (when available)</a:t>
            </a:r>
          </a:p>
          <a:p>
            <a:r>
              <a:rPr lang="en-US" dirty="0" smtClean="0"/>
              <a:t>Reach broad consensus on metric</a:t>
            </a:r>
          </a:p>
          <a:p>
            <a:pPr lvl="1"/>
            <a:r>
              <a:rPr lang="en-US" dirty="0" smtClean="0"/>
              <a:t>Special circumstances may warrant special treatment </a:t>
            </a:r>
          </a:p>
          <a:p>
            <a:r>
              <a:rPr lang="en-US" dirty="0" smtClean="0"/>
              <a:t>Visibility and control measures analysis</a:t>
            </a:r>
          </a:p>
          <a:p>
            <a:r>
              <a:rPr lang="en-US" dirty="0" smtClean="0"/>
              <a:t>Resolving the anthropogenic/natural split in monitor and model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94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2393" y="4824009"/>
            <a:ext cx="9144000" cy="1655762"/>
          </a:xfrm>
        </p:spPr>
        <p:txBody>
          <a:bodyPr/>
          <a:lstStyle/>
          <a:p>
            <a:pPr algn="r"/>
            <a:r>
              <a:rPr lang="en-US" dirty="0" smtClean="0"/>
              <a:t>Next TSC/Co-Chairs call  </a:t>
            </a:r>
          </a:p>
          <a:p>
            <a:pPr algn="r"/>
            <a:r>
              <a:rPr lang="en-US" dirty="0" smtClean="0"/>
              <a:t>August 29</a:t>
            </a:r>
          </a:p>
          <a:p>
            <a:pPr algn="r"/>
            <a:r>
              <a:rPr lang="en-US" dirty="0" smtClean="0"/>
              <a:t>11:30 am – 1:00 pm PDT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330429"/>
            <a:ext cx="7656022" cy="57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2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Regional Haze Rule Glidepath</a:t>
            </a:r>
            <a:br>
              <a:rPr lang="en-US" dirty="0" smtClean="0"/>
            </a:br>
            <a:r>
              <a:rPr lang="en-US" sz="3200" i="1" dirty="0" smtClean="0"/>
              <a:t>aka Uniform Rate of Progress (URP)</a:t>
            </a:r>
            <a:endParaRPr lang="en-US" sz="32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67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24-hour deciview haze index</a:t>
            </a:r>
          </a:p>
          <a:p>
            <a:r>
              <a:rPr lang="en-US" dirty="0" smtClean="0"/>
              <a:t>Baseline </a:t>
            </a:r>
            <a:r>
              <a:rPr lang="en-US" dirty="0"/>
              <a:t>visibility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20% worst versus 20% most impaired</a:t>
            </a:r>
            <a:endParaRPr lang="en-US" i="1" dirty="0"/>
          </a:p>
          <a:p>
            <a:r>
              <a:rPr lang="en-US" dirty="0" smtClean="0"/>
              <a:t>Natural conditions estimate (NCII)</a:t>
            </a:r>
          </a:p>
          <a:p>
            <a:pPr lvl="1"/>
            <a:r>
              <a:rPr lang="en-US" dirty="0" smtClean="0"/>
              <a:t>Adjust for int’l and some fire</a:t>
            </a:r>
          </a:p>
          <a:p>
            <a:r>
              <a:rPr lang="en-US" dirty="0" smtClean="0"/>
              <a:t>Reasonable progress goal (RPG)</a:t>
            </a:r>
          </a:p>
          <a:p>
            <a:pPr lvl="1"/>
            <a:r>
              <a:rPr lang="en-US" dirty="0" smtClean="0"/>
              <a:t>Modeled based on control scenario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19800" y="1825625"/>
            <a:ext cx="5636174" cy="3750945"/>
            <a:chOff x="48728" y="-21945"/>
            <a:chExt cx="6347837" cy="3300692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8" y="-21945"/>
              <a:ext cx="6315064" cy="3300692"/>
            </a:xfrm>
            <a:prstGeom prst="rect">
              <a:avLst/>
            </a:prstGeom>
            <a:noFill/>
          </p:spPr>
        </p:pic>
        <p:sp>
          <p:nvSpPr>
            <p:cNvPr id="9" name="TextBox 1"/>
            <p:cNvSpPr txBox="1"/>
            <p:nvPr/>
          </p:nvSpPr>
          <p:spPr bwMode="auto">
            <a:xfrm>
              <a:off x="5328018" y="486837"/>
              <a:ext cx="1068547" cy="47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9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(Measured)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2"/>
            <p:cNvSpPr txBox="1"/>
            <p:nvPr/>
          </p:nvSpPr>
          <p:spPr bwMode="auto">
            <a:xfrm>
              <a:off x="5259744" y="1112136"/>
              <a:ext cx="1054716" cy="43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9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(Estimated)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 rot="16200000">
              <a:off x="2969314" y="2719576"/>
              <a:ext cx="380804" cy="47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3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2028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20"/>
            <p:cNvSpPr txBox="1"/>
            <p:nvPr/>
          </p:nvSpPr>
          <p:spPr bwMode="auto">
            <a:xfrm>
              <a:off x="4822569" y="702858"/>
              <a:ext cx="826440" cy="259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36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(</a:t>
              </a:r>
              <a:r>
                <a:rPr lang="en-US" sz="9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Estimated</a:t>
              </a:r>
              <a:r>
                <a:rPr lang="en-US" sz="1000" kern="12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66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Most-Impaired Days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20% worst or haziest days	</a:t>
            </a:r>
            <a:r>
              <a:rPr lang="en-US" dirty="0"/>
              <a:t> </a:t>
            </a:r>
            <a:r>
              <a:rPr lang="en-US" dirty="0" smtClean="0"/>
              <a:t>    20% most impaired days </a:t>
            </a:r>
          </a:p>
          <a:p>
            <a:pPr lvl="1"/>
            <a:r>
              <a:rPr lang="en-US" dirty="0" smtClean="0"/>
              <a:t>Statistical removal of effects of extreme episodic events (E3) for carbon and dust</a:t>
            </a:r>
          </a:p>
          <a:p>
            <a:pPr lvl="1"/>
            <a:r>
              <a:rPr lang="en-US" dirty="0" smtClean="0"/>
              <a:t>Acknowledgement of </a:t>
            </a:r>
            <a:r>
              <a:rPr lang="en-US" dirty="0"/>
              <a:t>impairment resulting from </a:t>
            </a:r>
            <a:r>
              <a:rPr lang="en-US" dirty="0" smtClean="0"/>
              <a:t>routine natural emissions</a:t>
            </a:r>
          </a:p>
          <a:p>
            <a:pPr lvl="1"/>
            <a:r>
              <a:rPr lang="en-US" dirty="0" smtClean="0"/>
              <a:t>Remainder is anthropogenic</a:t>
            </a:r>
          </a:p>
          <a:p>
            <a:pPr lvl="1"/>
            <a:r>
              <a:rPr lang="en-US" dirty="0" smtClean="0"/>
              <a:t>Re-sort based on ratio of anthropogenic/natural impairment to identify 20% most impaired days</a:t>
            </a:r>
          </a:p>
          <a:p>
            <a:r>
              <a:rPr lang="en-US" dirty="0" smtClean="0"/>
              <a:t>Focus on reduction of visibility impairment due to anthropogenic emissions </a:t>
            </a:r>
          </a:p>
          <a:p>
            <a:r>
              <a:rPr lang="en-US" dirty="0" smtClean="0"/>
              <a:t>20</a:t>
            </a:r>
            <a:r>
              <a:rPr lang="en-US" dirty="0"/>
              <a:t>% best or cleanest days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03770" y="1991880"/>
            <a:ext cx="473824" cy="9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57"/>
            <a:ext cx="4705004" cy="2646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15" y="2086495"/>
            <a:ext cx="4705004" cy="2646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830" y="4078433"/>
            <a:ext cx="4705004" cy="2646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8592" y="3037261"/>
            <a:ext cx="5216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Haziest Days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 smtClean="0"/>
              <a:t>Most Impaired Days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9724" y="153985"/>
            <a:ext cx="46385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Sorting</a:t>
            </a:r>
            <a:r>
              <a:rPr lang="en-US" sz="4400" dirty="0" smtClean="0"/>
              <a:t> Comparison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975168" y="1104638"/>
            <a:ext cx="21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Sample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1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to Annual Averages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8" y="1482436"/>
            <a:ext cx="9917084" cy="49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23" y="2601249"/>
            <a:ext cx="10515600" cy="1325563"/>
          </a:xfrm>
        </p:spPr>
        <p:txBody>
          <a:bodyPr/>
          <a:lstStyle/>
          <a:p>
            <a:r>
              <a:rPr lang="en-US" dirty="0" smtClean="0"/>
              <a:t>E3 Threshold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7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1059</TotalTime>
  <Words>2472</Words>
  <Application>Microsoft Office PowerPoint</Application>
  <PresentationFormat>Widescreen</PresentationFormat>
  <Paragraphs>445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MS PGothic</vt:lpstr>
      <vt:lpstr>Arial</vt:lpstr>
      <vt:lpstr>Calibri</vt:lpstr>
      <vt:lpstr>Calibri Light</vt:lpstr>
      <vt:lpstr>Century Gothic</vt:lpstr>
      <vt:lpstr>Georgia</vt:lpstr>
      <vt:lpstr>Times New Roman</vt:lpstr>
      <vt:lpstr>Verdana</vt:lpstr>
      <vt:lpstr>Wingdings</vt:lpstr>
      <vt:lpstr>Office Theme</vt:lpstr>
      <vt:lpstr>Visibility Discussion</vt:lpstr>
      <vt:lpstr>Visibility and the Regional Haze Rule  Purpose of Call and Discussion</vt:lpstr>
      <vt:lpstr>Visibility and the Regional Haze Rule Discussion Topics</vt:lpstr>
      <vt:lpstr>Visibility and the Regional Haze Rule Application of Visibility Metric </vt:lpstr>
      <vt:lpstr>The Regional Haze Rule Glidepath aka Uniform Rate of Progress (URP)</vt:lpstr>
      <vt:lpstr>The Most-Impaired Days Metric</vt:lpstr>
      <vt:lpstr>PowerPoint Presentation</vt:lpstr>
      <vt:lpstr>Changes to Annual Averages</vt:lpstr>
      <vt:lpstr>E3 Threshold Evaluation</vt:lpstr>
      <vt:lpstr>Monitoring Data &amp; Glide Path Subcommittee Update: E3 Threshold Analysis</vt:lpstr>
      <vt:lpstr>Extreme Episodic Events (E3)</vt:lpstr>
      <vt:lpstr>EPA’s recommended E3 approach</vt:lpstr>
      <vt:lpstr>Work Completed to Date </vt:lpstr>
      <vt:lpstr>Representative Site Selection</vt:lpstr>
      <vt:lpstr>Representative Sites</vt:lpstr>
      <vt:lpstr>Analytical Tools Developed – Excel Workbook</vt:lpstr>
      <vt:lpstr>Analytical Tools Developed – R Code</vt:lpstr>
      <vt:lpstr>Threshold alternative comparison</vt:lpstr>
      <vt:lpstr>Site Sensitivity</vt:lpstr>
      <vt:lpstr>Intra-annual &amp; Inter-annual Variation</vt:lpstr>
      <vt:lpstr>Conclusions to Date</vt:lpstr>
      <vt:lpstr>Upcoming Tasks</vt:lpstr>
      <vt:lpstr>Upcoming Deadlines</vt:lpstr>
      <vt:lpstr>Natural Conditions Estimates</vt:lpstr>
      <vt:lpstr>PowerPoint Presentation</vt:lpstr>
      <vt:lpstr>PowerPoint Presentation</vt:lpstr>
      <vt:lpstr>Natural Conditions Assumptions for Second Regional Haze Planning Period</vt:lpstr>
      <vt:lpstr>PowerPoint Presentation</vt:lpstr>
      <vt:lpstr>PowerPoint Presentation</vt:lpstr>
      <vt:lpstr>PowerPoint Presentation</vt:lpstr>
      <vt:lpstr>PowerPoint Presentation</vt:lpstr>
      <vt:lpstr>Natural Conditions 2064 Endpoint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Adjusting for International and Prescribed Fire Contributions</vt:lpstr>
      <vt:lpstr>PowerPoint Presentation</vt:lpstr>
      <vt:lpstr>What analyses are planned to address international contributions or prescribed fire contributions?</vt:lpstr>
      <vt:lpstr>Regional Technical Contract Support </vt:lpstr>
      <vt:lpstr>Contract support as of Aug. 1, 2018</vt:lpstr>
      <vt:lpstr>Next Steps</vt:lpstr>
      <vt:lpstr>Next Steps</vt:lpstr>
      <vt:lpstr>PowerPoint Presentation</vt:lpstr>
    </vt:vector>
  </TitlesOfParts>
  <Company>National Park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for evaluation:</dc:title>
  <dc:creator>Brewer, Patricia F</dc:creator>
  <cp:lastModifiedBy>Frank Forsgren</cp:lastModifiedBy>
  <cp:revision>48</cp:revision>
  <dcterms:created xsi:type="dcterms:W3CDTF">2018-06-12T12:11:22Z</dcterms:created>
  <dcterms:modified xsi:type="dcterms:W3CDTF">2018-08-01T15:25:27Z</dcterms:modified>
</cp:coreProperties>
</file>